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4" r:id="rId2"/>
    <p:sldMasterId id="2147483716" r:id="rId3"/>
  </p:sldMasterIdLst>
  <p:notesMasterIdLst>
    <p:notesMasterId r:id="rId43"/>
  </p:notesMasterIdLst>
  <p:handoutMasterIdLst>
    <p:handoutMasterId r:id="rId44"/>
  </p:handoutMasterIdLst>
  <p:sldIdLst>
    <p:sldId id="389" r:id="rId4"/>
    <p:sldId id="256" r:id="rId5"/>
    <p:sldId id="377" r:id="rId6"/>
    <p:sldId id="260" r:id="rId7"/>
    <p:sldId id="259" r:id="rId8"/>
    <p:sldId id="264" r:id="rId9"/>
    <p:sldId id="359" r:id="rId10"/>
    <p:sldId id="367" r:id="rId11"/>
    <p:sldId id="360" r:id="rId12"/>
    <p:sldId id="265" r:id="rId13"/>
    <p:sldId id="341" r:id="rId14"/>
    <p:sldId id="266" r:id="rId15"/>
    <p:sldId id="267" r:id="rId16"/>
    <p:sldId id="374" r:id="rId17"/>
    <p:sldId id="379" r:id="rId18"/>
    <p:sldId id="380" r:id="rId19"/>
    <p:sldId id="373" r:id="rId20"/>
    <p:sldId id="381" r:id="rId21"/>
    <p:sldId id="382" r:id="rId22"/>
    <p:sldId id="272" r:id="rId23"/>
    <p:sldId id="339" r:id="rId24"/>
    <p:sldId id="383" r:id="rId25"/>
    <p:sldId id="375" r:id="rId26"/>
    <p:sldId id="355" r:id="rId27"/>
    <p:sldId id="350" r:id="rId28"/>
    <p:sldId id="323" r:id="rId29"/>
    <p:sldId id="334" r:id="rId30"/>
    <p:sldId id="368" r:id="rId31"/>
    <p:sldId id="388" r:id="rId32"/>
    <p:sldId id="384" r:id="rId33"/>
    <p:sldId id="378" r:id="rId34"/>
    <p:sldId id="348" r:id="rId35"/>
    <p:sldId id="347" r:id="rId36"/>
    <p:sldId id="295" r:id="rId37"/>
    <p:sldId id="361" r:id="rId38"/>
    <p:sldId id="328" r:id="rId39"/>
    <p:sldId id="387" r:id="rId40"/>
    <p:sldId id="386" r:id="rId41"/>
    <p:sldId id="333" r:id="rId4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039"/>
    <a:srgbClr val="D3D3D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9" autoAdjust="0"/>
    <p:restoredTop sz="97855" autoAdjust="0"/>
  </p:normalViewPr>
  <p:slideViewPr>
    <p:cSldViewPr snapToGrid="0" snapToObjects="1">
      <p:cViewPr varScale="1">
        <p:scale>
          <a:sx n="111" d="100"/>
          <a:sy n="111" d="100"/>
        </p:scale>
        <p:origin x="1016" y="72"/>
      </p:cViewPr>
      <p:guideLst>
        <p:guide orient="horz" pos="2160"/>
        <p:guide pos="2880"/>
        <p:guide orient="horz"/>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2" d="100"/>
        <a:sy n="132" d="100"/>
      </p:scale>
      <p:origin x="0" y="92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79CAA98C-FC9E-E34B-8248-7E7774056149}" type="datetime1">
              <a:rPr lang="en-US"/>
              <a:pPr>
                <a:defRPr/>
              </a:pPr>
              <a:t>10/22/2018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128"/>
                <a:cs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48E8D18C-8B66-5746-A2B7-7195797D5724}" type="slidenum">
              <a:rPr lang="en-US"/>
              <a:pPr>
                <a:defRPr/>
              </a:pPr>
              <a:t>‹#›</a:t>
            </a:fld>
            <a:endParaRPr lang="en-US"/>
          </a:p>
        </p:txBody>
      </p:sp>
    </p:spTree>
    <p:extLst>
      <p:ext uri="{BB962C8B-B14F-4D97-AF65-F5344CB8AC3E}">
        <p14:creationId xmlns:p14="http://schemas.microsoft.com/office/powerpoint/2010/main" val="34586075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E759BDE4-AA03-0F4A-A6DA-C3FD2A51F5FC}" type="datetime1">
              <a:rPr lang="en-US"/>
              <a:pPr>
                <a:defRPr/>
              </a:pPr>
              <a:t>10/22/2018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9F784815-9D47-664F-820A-B71EE079586E}" type="slidenum">
              <a:rPr lang="en-US"/>
              <a:pPr>
                <a:defRPr/>
              </a:pPr>
              <a:t>‹#›</a:t>
            </a:fld>
            <a:endParaRPr lang="en-US"/>
          </a:p>
        </p:txBody>
      </p:sp>
    </p:spTree>
    <p:extLst>
      <p:ext uri="{BB962C8B-B14F-4D97-AF65-F5344CB8AC3E}">
        <p14:creationId xmlns:p14="http://schemas.microsoft.com/office/powerpoint/2010/main" val="418458054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8957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Personalize with photos</a:t>
            </a:r>
            <a:r>
              <a:rPr lang="en-US" baseline="0" dirty="0"/>
              <a:t> from the client</a:t>
            </a:r>
            <a:endParaRPr lang="en-US" dirty="0"/>
          </a:p>
        </p:txBody>
      </p:sp>
      <p:sp>
        <p:nvSpPr>
          <p:cNvPr id="4" name="Slide Number Placeholder 3"/>
          <p:cNvSpPr>
            <a:spLocks noGrp="1"/>
          </p:cNvSpPr>
          <p:nvPr>
            <p:ph type="sldNum" sz="quarter" idx="10"/>
          </p:nvPr>
        </p:nvSpPr>
        <p:spPr/>
        <p:txBody>
          <a:bodyPr/>
          <a:lstStyle/>
          <a:p>
            <a:pPr>
              <a:defRPr/>
            </a:pPr>
            <a:fld id="{9F784815-9D47-664F-820A-B71EE079586E}" type="slidenum">
              <a:rPr lang="en-US" smtClean="0"/>
              <a:pPr>
                <a:defRPr/>
              </a:pPr>
              <a:t>2</a:t>
            </a:fld>
            <a:endParaRPr lang="en-US"/>
          </a:p>
        </p:txBody>
      </p:sp>
    </p:spTree>
    <p:extLst>
      <p:ext uri="{BB962C8B-B14F-4D97-AF65-F5344CB8AC3E}">
        <p14:creationId xmlns:p14="http://schemas.microsoft.com/office/powerpoint/2010/main" val="737280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E557087-5191-D146-90F8-20D28C718D8C}" type="slidenum">
              <a:rPr lang="en-US" sz="1200"/>
              <a:pPr eaLnBrk="1" hangingPunct="1"/>
              <a:t>5</a:t>
            </a:fld>
            <a:endParaRPr lang="en-US" sz="1200"/>
          </a:p>
        </p:txBody>
      </p:sp>
    </p:spTree>
    <p:extLst>
      <p:ext uri="{BB962C8B-B14F-4D97-AF65-F5344CB8AC3E}">
        <p14:creationId xmlns:p14="http://schemas.microsoft.com/office/powerpoint/2010/main" val="2514762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Share a few printed documents</a:t>
            </a:r>
            <a:r>
              <a:rPr lang="is-IS">
                <a:latin typeface="Calibri" charset="0"/>
                <a:ea typeface="ＭＳ Ｐゴシック" charset="0"/>
                <a:cs typeface="ＭＳ Ｐゴシック" charset="0"/>
              </a:rPr>
              <a:t>…share how the interview process goes</a:t>
            </a:r>
            <a:endParaRPr lang="en-US">
              <a:latin typeface="Calibri" charset="0"/>
              <a:ea typeface="ＭＳ Ｐゴシック" charset="0"/>
              <a:cs typeface="ＭＳ Ｐゴシック"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E9837F3-1AC7-0A4C-B5B8-46A3D3C5298B}" type="slidenum">
              <a:rPr lang="en-US" sz="1200"/>
              <a:pPr eaLnBrk="1" hangingPunct="1"/>
              <a:t>7</a:t>
            </a:fld>
            <a:endParaRPr lang="en-US" sz="1200"/>
          </a:p>
        </p:txBody>
      </p:sp>
    </p:spTree>
    <p:extLst>
      <p:ext uri="{BB962C8B-B14F-4D97-AF65-F5344CB8AC3E}">
        <p14:creationId xmlns:p14="http://schemas.microsoft.com/office/powerpoint/2010/main" val="3280669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Share a few printed documents</a:t>
            </a:r>
            <a:r>
              <a:rPr lang="is-IS">
                <a:latin typeface="Calibri" charset="0"/>
                <a:ea typeface="ＭＳ Ｐゴシック" charset="0"/>
                <a:cs typeface="ＭＳ Ｐゴシック" charset="0"/>
              </a:rPr>
              <a:t>…share how the interview process goes</a:t>
            </a:r>
            <a:endParaRPr lang="en-US">
              <a:latin typeface="Calibri" charset="0"/>
              <a:ea typeface="ＭＳ Ｐゴシック" charset="0"/>
              <a:cs typeface="ＭＳ Ｐゴシック"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E9837F3-1AC7-0A4C-B5B8-46A3D3C5298B}" type="slidenum">
              <a:rPr lang="en-US" sz="1200"/>
              <a:pPr eaLnBrk="1" hangingPunct="1"/>
              <a:t>8</a:t>
            </a:fld>
            <a:endParaRPr lang="en-US" sz="1200"/>
          </a:p>
        </p:txBody>
      </p:sp>
    </p:spTree>
    <p:extLst>
      <p:ext uri="{BB962C8B-B14F-4D97-AF65-F5344CB8AC3E}">
        <p14:creationId xmlns:p14="http://schemas.microsoft.com/office/powerpoint/2010/main" val="3280669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Cards</a:t>
            </a:r>
            <a:r>
              <a:rPr lang="en-US" baseline="0" dirty="0">
                <a:latin typeface="Calibri" charset="0"/>
                <a:ea typeface="ＭＳ Ｐゴシック" charset="0"/>
                <a:cs typeface="ＭＳ Ｐゴシック" charset="0"/>
              </a:rPr>
              <a:t> had $$$ on the back</a:t>
            </a:r>
            <a:endParaRPr lang="en-US" dirty="0">
              <a:latin typeface="Calibri" charset="0"/>
              <a:ea typeface="ＭＳ Ｐゴシック" charset="0"/>
              <a:cs typeface="ＭＳ Ｐゴシック"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CC28F2-786C-2843-B522-FCC7E4177219}" type="slidenum">
              <a:rPr lang="en-US" sz="1200"/>
              <a:pPr eaLnBrk="1" hangingPunct="1"/>
              <a:t>9</a:t>
            </a:fld>
            <a:endParaRPr lang="en-US" sz="1200"/>
          </a:p>
        </p:txBody>
      </p:sp>
    </p:spTree>
    <p:extLst>
      <p:ext uri="{BB962C8B-B14F-4D97-AF65-F5344CB8AC3E}">
        <p14:creationId xmlns:p14="http://schemas.microsoft.com/office/powerpoint/2010/main" val="2808241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Personalize with photos</a:t>
            </a:r>
            <a:r>
              <a:rPr lang="en-US" baseline="0" dirty="0"/>
              <a:t> from the client</a:t>
            </a:r>
            <a:endParaRPr lang="en-US" dirty="0"/>
          </a:p>
        </p:txBody>
      </p:sp>
      <p:sp>
        <p:nvSpPr>
          <p:cNvPr id="4" name="Slide Number Placeholder 3"/>
          <p:cNvSpPr>
            <a:spLocks noGrp="1"/>
          </p:cNvSpPr>
          <p:nvPr>
            <p:ph type="sldNum" sz="quarter" idx="10"/>
          </p:nvPr>
        </p:nvSpPr>
        <p:spPr/>
        <p:txBody>
          <a:bodyPr/>
          <a:lstStyle/>
          <a:p>
            <a:pPr>
              <a:defRPr/>
            </a:pPr>
            <a:fld id="{9F784815-9D47-664F-820A-B71EE079586E}" type="slidenum">
              <a:rPr lang="en-US" smtClean="0"/>
              <a:pPr>
                <a:defRPr/>
              </a:pPr>
              <a:t>29</a:t>
            </a:fld>
            <a:endParaRPr lang="en-US"/>
          </a:p>
        </p:txBody>
      </p:sp>
    </p:spTree>
    <p:extLst>
      <p:ext uri="{BB962C8B-B14F-4D97-AF65-F5344CB8AC3E}">
        <p14:creationId xmlns:p14="http://schemas.microsoft.com/office/powerpoint/2010/main" val="737280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E557087-5191-D146-90F8-20D28C718D8C}" type="slidenum">
              <a:rPr lang="en-US" sz="1200"/>
              <a:pPr eaLnBrk="1" hangingPunct="1"/>
              <a:t>30</a:t>
            </a:fld>
            <a:endParaRPr lang="en-US" sz="1200"/>
          </a:p>
        </p:txBody>
      </p:sp>
    </p:spTree>
    <p:extLst>
      <p:ext uri="{BB962C8B-B14F-4D97-AF65-F5344CB8AC3E}">
        <p14:creationId xmlns:p14="http://schemas.microsoft.com/office/powerpoint/2010/main" val="325954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F784815-9D47-664F-820A-B71EE079586E}" type="slidenum">
              <a:rPr lang="en-US" smtClean="0"/>
              <a:pPr>
                <a:defRPr/>
              </a:pPr>
              <a:t>32</a:t>
            </a:fld>
            <a:endParaRPr lang="en-US"/>
          </a:p>
        </p:txBody>
      </p:sp>
    </p:spTree>
    <p:extLst>
      <p:ext uri="{BB962C8B-B14F-4D97-AF65-F5344CB8AC3E}">
        <p14:creationId xmlns:p14="http://schemas.microsoft.com/office/powerpoint/2010/main" val="1459902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51B213-451C-7549-9D45-5B8497E72F4C}" type="slidenum">
              <a:rPr lang="en-US"/>
              <a:pPr>
                <a:defRPr/>
              </a:pPr>
              <a:t>‹#›</a:t>
            </a:fld>
            <a:endParaRPr lang="en-US"/>
          </a:p>
        </p:txBody>
      </p:sp>
    </p:spTree>
    <p:extLst>
      <p:ext uri="{BB962C8B-B14F-4D97-AF65-F5344CB8AC3E}">
        <p14:creationId xmlns:p14="http://schemas.microsoft.com/office/powerpoint/2010/main" val="3802102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C6B23F-750A-3E47-948A-AD6ABBA13F17}" type="slidenum">
              <a:rPr lang="en-US"/>
              <a:pPr>
                <a:defRPr/>
              </a:pPr>
              <a:t>‹#›</a:t>
            </a:fld>
            <a:endParaRPr lang="en-US"/>
          </a:p>
        </p:txBody>
      </p:sp>
    </p:spTree>
    <p:extLst>
      <p:ext uri="{BB962C8B-B14F-4D97-AF65-F5344CB8AC3E}">
        <p14:creationId xmlns:p14="http://schemas.microsoft.com/office/powerpoint/2010/main" val="2266175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D00E62-D322-AD47-B5D4-E8A04F5E733E}" type="slidenum">
              <a:rPr lang="en-US"/>
              <a:pPr>
                <a:defRPr/>
              </a:pPr>
              <a:t>‹#›</a:t>
            </a:fld>
            <a:endParaRPr lang="en-US"/>
          </a:p>
        </p:txBody>
      </p:sp>
    </p:spTree>
    <p:extLst>
      <p:ext uri="{BB962C8B-B14F-4D97-AF65-F5344CB8AC3E}">
        <p14:creationId xmlns:p14="http://schemas.microsoft.com/office/powerpoint/2010/main" val="72693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efault - First and Last Slide">
    <p:spTree>
      <p:nvGrpSpPr>
        <p:cNvPr id="1" name=""/>
        <p:cNvGrpSpPr/>
        <p:nvPr/>
      </p:nvGrpSpPr>
      <p:grpSpPr>
        <a:xfrm>
          <a:off x="0" y="0"/>
          <a:ext cx="0" cy="0"/>
          <a:chOff x="0" y="0"/>
          <a:chExt cx="0" cy="0"/>
        </a:xfrm>
      </p:grpSpPr>
      <p:sp>
        <p:nvSpPr>
          <p:cNvPr id="8" name="Shape 8"/>
          <p:cNvSpPr>
            <a:spLocks noGrp="1"/>
          </p:cNvSpPr>
          <p:nvPr>
            <p:ph type="title"/>
          </p:nvPr>
        </p:nvSpPr>
        <p:spPr>
          <a:xfrm>
            <a:off x="2590798" y="2614234"/>
            <a:ext cx="6214534" cy="1470026"/>
          </a:xfrm>
          <a:prstGeom prst="rect">
            <a:avLst/>
          </a:prstGeom>
        </p:spPr>
        <p:txBody>
          <a:bodyPr/>
          <a:lstStyle>
            <a:lvl1pPr algn="ctr">
              <a:defRPr sz="4000"/>
            </a:lvl1pPr>
          </a:lstStyle>
          <a:p>
            <a:pPr lvl="0">
              <a:defRPr sz="1800">
                <a:uFillTx/>
              </a:defRPr>
            </a:pPr>
            <a:r>
              <a:rPr sz="4000">
                <a:uFill>
                  <a:solidFill/>
                </a:uFill>
              </a:rPr>
              <a:t>Title Text</a:t>
            </a:r>
          </a:p>
        </p:txBody>
      </p:sp>
      <p:sp>
        <p:nvSpPr>
          <p:cNvPr id="9" name="Shape 9"/>
          <p:cNvSpPr>
            <a:spLocks noGrp="1"/>
          </p:cNvSpPr>
          <p:nvPr>
            <p:ph type="body" idx="1"/>
          </p:nvPr>
        </p:nvSpPr>
        <p:spPr>
          <a:xfrm>
            <a:off x="2590798" y="4197048"/>
            <a:ext cx="6214534" cy="1441753"/>
          </a:xfrm>
          <a:prstGeom prst="rect">
            <a:avLst/>
          </a:prstGeom>
        </p:spPr>
        <p:txBody>
          <a:bodyPr/>
          <a:lstStyle>
            <a:lvl1pPr marL="0" indent="0" algn="ctr">
              <a:spcBef>
                <a:spcPts val="600"/>
              </a:spcBef>
              <a:buClr>
                <a:srgbClr val="9A9A9A"/>
              </a:buClr>
              <a:buSzTx/>
              <a:buFontTx/>
              <a:buNone/>
              <a:defRPr sz="2800">
                <a:solidFill>
                  <a:srgbClr val="9A9A9A"/>
                </a:solidFill>
                <a:uFill>
                  <a:solidFill>
                    <a:srgbClr val="9A9A9A"/>
                  </a:solidFill>
                </a:uFill>
              </a:defRPr>
            </a:lvl1pPr>
            <a:lvl2pPr marL="457200" indent="0" algn="ctr">
              <a:spcBef>
                <a:spcPts val="600"/>
              </a:spcBef>
              <a:buClr>
                <a:srgbClr val="9A9A9A"/>
              </a:buClr>
              <a:buSzTx/>
              <a:buFontTx/>
              <a:buNone/>
              <a:defRPr sz="2800">
                <a:solidFill>
                  <a:srgbClr val="9A9A9A"/>
                </a:solidFill>
                <a:uFill>
                  <a:solidFill>
                    <a:srgbClr val="9A9A9A"/>
                  </a:solidFill>
                </a:uFill>
              </a:defRPr>
            </a:lvl2pPr>
            <a:lvl3pPr marL="914400" indent="0" algn="ctr">
              <a:spcBef>
                <a:spcPts val="500"/>
              </a:spcBef>
              <a:buClr>
                <a:srgbClr val="9A9A9A"/>
              </a:buClr>
              <a:buSzTx/>
              <a:buFontTx/>
              <a:buNone/>
              <a:defRPr sz="2400">
                <a:solidFill>
                  <a:srgbClr val="9A9A9A"/>
                </a:solidFill>
                <a:uFill>
                  <a:solidFill>
                    <a:srgbClr val="9A9A9A"/>
                  </a:solidFill>
                </a:uFill>
              </a:defRPr>
            </a:lvl3pPr>
            <a:lvl4pPr marL="1371600" indent="0" algn="ctr">
              <a:spcBef>
                <a:spcPts val="400"/>
              </a:spcBef>
              <a:buClr>
                <a:srgbClr val="9A9A9A"/>
              </a:buClr>
              <a:buSzTx/>
              <a:buFontTx/>
              <a:buNone/>
              <a:defRPr sz="2000">
                <a:solidFill>
                  <a:srgbClr val="9A9A9A"/>
                </a:solidFill>
                <a:uFill>
                  <a:solidFill>
                    <a:srgbClr val="9A9A9A"/>
                  </a:solidFill>
                </a:uFill>
              </a:defRPr>
            </a:lvl4pPr>
            <a:lvl5pPr marL="1828800" indent="0" algn="ctr">
              <a:spcBef>
                <a:spcPts val="400"/>
              </a:spcBef>
              <a:buClr>
                <a:srgbClr val="9A9A9A"/>
              </a:buClr>
              <a:buSzTx/>
              <a:buFontTx/>
              <a:buNone/>
              <a:defRPr sz="2000">
                <a:solidFill>
                  <a:srgbClr val="9A9A9A"/>
                </a:solidFill>
                <a:uFill>
                  <a:solidFill>
                    <a:srgbClr val="9A9A9A"/>
                  </a:solidFill>
                </a:uFill>
              </a:defRPr>
            </a:lvl5pPr>
          </a:lstStyle>
          <a:p>
            <a:pPr lvl="0">
              <a:defRPr sz="1800">
                <a:solidFill>
                  <a:srgbClr val="000000"/>
                </a:solidFill>
                <a:uFillTx/>
              </a:defRPr>
            </a:pPr>
            <a:r>
              <a:rPr sz="2800">
                <a:solidFill>
                  <a:srgbClr val="9A9A9A"/>
                </a:solidFill>
                <a:uFill>
                  <a:solidFill>
                    <a:srgbClr val="9A9A9A"/>
                  </a:solidFill>
                </a:uFill>
              </a:rPr>
              <a:t>Body Level One</a:t>
            </a:r>
          </a:p>
          <a:p>
            <a:pPr lvl="1">
              <a:defRPr sz="1800">
                <a:solidFill>
                  <a:srgbClr val="000000"/>
                </a:solidFill>
                <a:uFillTx/>
              </a:defRPr>
            </a:pPr>
            <a:r>
              <a:rPr sz="2800">
                <a:solidFill>
                  <a:srgbClr val="9A9A9A"/>
                </a:solidFill>
                <a:uFill>
                  <a:solidFill>
                    <a:srgbClr val="9A9A9A"/>
                  </a:solidFill>
                </a:uFill>
              </a:rPr>
              <a:t>Body Level Two</a:t>
            </a:r>
          </a:p>
          <a:p>
            <a:pPr lvl="2">
              <a:defRPr sz="1800">
                <a:solidFill>
                  <a:srgbClr val="000000"/>
                </a:solidFill>
                <a:uFillTx/>
              </a:defRPr>
            </a:pPr>
            <a:r>
              <a:rPr sz="2400">
                <a:solidFill>
                  <a:srgbClr val="9A9A9A"/>
                </a:solidFill>
                <a:uFill>
                  <a:solidFill>
                    <a:srgbClr val="9A9A9A"/>
                  </a:solidFill>
                </a:uFill>
              </a:rPr>
              <a:t>Body Level Three</a:t>
            </a:r>
          </a:p>
          <a:p>
            <a:pPr lvl="3">
              <a:defRPr sz="1800">
                <a:solidFill>
                  <a:srgbClr val="000000"/>
                </a:solidFill>
                <a:uFillTx/>
              </a:defRPr>
            </a:pPr>
            <a:r>
              <a:rPr sz="2000">
                <a:solidFill>
                  <a:srgbClr val="9A9A9A"/>
                </a:solidFill>
                <a:uFill>
                  <a:solidFill>
                    <a:srgbClr val="9A9A9A"/>
                  </a:solidFill>
                </a:uFill>
              </a:rPr>
              <a:t>Body Level Four</a:t>
            </a:r>
          </a:p>
          <a:p>
            <a:pPr lvl="4">
              <a:defRPr sz="1800">
                <a:solidFill>
                  <a:srgbClr val="000000"/>
                </a:solidFill>
                <a:uFillTx/>
              </a:defRPr>
            </a:pPr>
            <a:r>
              <a:rPr sz="2000">
                <a:solidFill>
                  <a:srgbClr val="9A9A9A"/>
                </a:solidFill>
                <a:uFill>
                  <a:solidFill>
                    <a:srgbClr val="9A9A9A"/>
                  </a:solidFill>
                </a:uFill>
              </a:rPr>
              <a:t>Body Level Five</a:t>
            </a:r>
          </a:p>
        </p:txBody>
      </p:sp>
    </p:spTree>
    <p:extLst>
      <p:ext uri="{BB962C8B-B14F-4D97-AF65-F5344CB8AC3E}">
        <p14:creationId xmlns:p14="http://schemas.microsoft.com/office/powerpoint/2010/main" val="24051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E6C7AA8-F725-1E49-9F72-0992ED84533E}" type="slidenum">
              <a:rPr lang="en-US"/>
              <a:pPr>
                <a:defRPr/>
              </a:pPr>
              <a:t>‹#›</a:t>
            </a:fld>
            <a:endParaRPr lang="en-US"/>
          </a:p>
        </p:txBody>
      </p:sp>
    </p:spTree>
    <p:extLst>
      <p:ext uri="{BB962C8B-B14F-4D97-AF65-F5344CB8AC3E}">
        <p14:creationId xmlns:p14="http://schemas.microsoft.com/office/powerpoint/2010/main" val="657302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064B42-1D0B-B045-8820-83FB06ED68B3}" type="slidenum">
              <a:rPr lang="en-US"/>
              <a:pPr>
                <a:defRPr/>
              </a:pPr>
              <a:t>‹#›</a:t>
            </a:fld>
            <a:endParaRPr lang="en-US"/>
          </a:p>
        </p:txBody>
      </p:sp>
    </p:spTree>
    <p:extLst>
      <p:ext uri="{BB962C8B-B14F-4D97-AF65-F5344CB8AC3E}">
        <p14:creationId xmlns:p14="http://schemas.microsoft.com/office/powerpoint/2010/main" val="2400780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67F329-FDA6-964C-822E-377D699BBCBB}" type="slidenum">
              <a:rPr lang="en-US"/>
              <a:pPr>
                <a:defRPr/>
              </a:pPr>
              <a:t>‹#›</a:t>
            </a:fld>
            <a:endParaRPr lang="en-US"/>
          </a:p>
        </p:txBody>
      </p:sp>
    </p:spTree>
    <p:extLst>
      <p:ext uri="{BB962C8B-B14F-4D97-AF65-F5344CB8AC3E}">
        <p14:creationId xmlns:p14="http://schemas.microsoft.com/office/powerpoint/2010/main" val="3014687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963A4AD2-B5CD-F047-8094-ED4E1EC7C8D9}" type="slidenum">
              <a:rPr lang="en-US"/>
              <a:pPr>
                <a:defRPr/>
              </a:pPr>
              <a:t>‹#›</a:t>
            </a:fld>
            <a:endParaRPr lang="en-US"/>
          </a:p>
        </p:txBody>
      </p:sp>
    </p:spTree>
    <p:extLst>
      <p:ext uri="{BB962C8B-B14F-4D97-AF65-F5344CB8AC3E}">
        <p14:creationId xmlns:p14="http://schemas.microsoft.com/office/powerpoint/2010/main" val="453152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70884134-4207-D547-9E93-FF8C8F727DAE}" type="slidenum">
              <a:rPr lang="en-US"/>
              <a:pPr>
                <a:defRPr/>
              </a:pPr>
              <a:t>‹#›</a:t>
            </a:fld>
            <a:endParaRPr lang="en-US"/>
          </a:p>
        </p:txBody>
      </p:sp>
    </p:spTree>
    <p:extLst>
      <p:ext uri="{BB962C8B-B14F-4D97-AF65-F5344CB8AC3E}">
        <p14:creationId xmlns:p14="http://schemas.microsoft.com/office/powerpoint/2010/main" val="1651461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5A4D02AF-E7DE-DA4C-87B2-66259A718879}" type="slidenum">
              <a:rPr lang="en-US"/>
              <a:pPr>
                <a:defRPr/>
              </a:pPr>
              <a:t>‹#›</a:t>
            </a:fld>
            <a:endParaRPr lang="en-US"/>
          </a:p>
        </p:txBody>
      </p:sp>
    </p:spTree>
    <p:extLst>
      <p:ext uri="{BB962C8B-B14F-4D97-AF65-F5344CB8AC3E}">
        <p14:creationId xmlns:p14="http://schemas.microsoft.com/office/powerpoint/2010/main" val="2831362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FA831126-D2CF-5D43-8FC2-3749A4D2BD5C}" type="slidenum">
              <a:rPr lang="en-US"/>
              <a:pPr>
                <a:defRPr/>
              </a:pPr>
              <a:t>‹#›</a:t>
            </a:fld>
            <a:endParaRPr lang="en-US"/>
          </a:p>
        </p:txBody>
      </p:sp>
    </p:spTree>
    <p:extLst>
      <p:ext uri="{BB962C8B-B14F-4D97-AF65-F5344CB8AC3E}">
        <p14:creationId xmlns:p14="http://schemas.microsoft.com/office/powerpoint/2010/main" val="1408674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2B2013-5677-4C4D-8AF7-B82010934104}" type="slidenum">
              <a:rPr lang="en-US"/>
              <a:pPr>
                <a:defRPr/>
              </a:pPr>
              <a:t>‹#›</a:t>
            </a:fld>
            <a:endParaRPr lang="en-US"/>
          </a:p>
        </p:txBody>
      </p:sp>
    </p:spTree>
    <p:extLst>
      <p:ext uri="{BB962C8B-B14F-4D97-AF65-F5344CB8AC3E}">
        <p14:creationId xmlns:p14="http://schemas.microsoft.com/office/powerpoint/2010/main" val="1732919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77B1474-A7A8-ED4E-800D-F0165D09A0E2}" type="slidenum">
              <a:rPr lang="en-US"/>
              <a:pPr>
                <a:defRPr/>
              </a:pPr>
              <a:t>‹#›</a:t>
            </a:fld>
            <a:endParaRPr lang="en-US"/>
          </a:p>
        </p:txBody>
      </p:sp>
    </p:spTree>
    <p:extLst>
      <p:ext uri="{BB962C8B-B14F-4D97-AF65-F5344CB8AC3E}">
        <p14:creationId xmlns:p14="http://schemas.microsoft.com/office/powerpoint/2010/main" val="2228848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0DEB37DC-82C8-114C-83E1-0C00E1E9B478}" type="slidenum">
              <a:rPr lang="en-US"/>
              <a:pPr>
                <a:defRPr/>
              </a:pPr>
              <a:t>‹#›</a:t>
            </a:fld>
            <a:endParaRPr lang="en-US"/>
          </a:p>
        </p:txBody>
      </p:sp>
    </p:spTree>
    <p:extLst>
      <p:ext uri="{BB962C8B-B14F-4D97-AF65-F5344CB8AC3E}">
        <p14:creationId xmlns:p14="http://schemas.microsoft.com/office/powerpoint/2010/main" val="3115015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3EA57D-58D9-194E-89F8-E51B9AC8DCB3}" type="slidenum">
              <a:rPr lang="en-US"/>
              <a:pPr>
                <a:defRPr/>
              </a:pPr>
              <a:t>‹#›</a:t>
            </a:fld>
            <a:endParaRPr lang="en-US"/>
          </a:p>
        </p:txBody>
      </p:sp>
    </p:spTree>
    <p:extLst>
      <p:ext uri="{BB962C8B-B14F-4D97-AF65-F5344CB8AC3E}">
        <p14:creationId xmlns:p14="http://schemas.microsoft.com/office/powerpoint/2010/main" val="2717453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B52A58-57A6-C343-A912-74DA838F04F9}" type="slidenum">
              <a:rPr lang="en-US"/>
              <a:pPr>
                <a:defRPr/>
              </a:pPr>
              <a:t>‹#›</a:t>
            </a:fld>
            <a:endParaRPr lang="en-US"/>
          </a:p>
        </p:txBody>
      </p:sp>
    </p:spTree>
    <p:extLst>
      <p:ext uri="{BB962C8B-B14F-4D97-AF65-F5344CB8AC3E}">
        <p14:creationId xmlns:p14="http://schemas.microsoft.com/office/powerpoint/2010/main" val="1442289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749C75-B3AC-614C-B72C-B093A7371CF4}" type="slidenum">
              <a:rPr lang="en-US"/>
              <a:pPr>
                <a:defRPr/>
              </a:pPr>
              <a:t>‹#›</a:t>
            </a:fld>
            <a:endParaRPr lang="en-US"/>
          </a:p>
        </p:txBody>
      </p:sp>
    </p:spTree>
    <p:extLst>
      <p:ext uri="{BB962C8B-B14F-4D97-AF65-F5344CB8AC3E}">
        <p14:creationId xmlns:p14="http://schemas.microsoft.com/office/powerpoint/2010/main" val="4134511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A3FCE75-1865-074E-AE82-279D9CCE23BB}" type="slidenum">
              <a:rPr lang="en-US"/>
              <a:pPr>
                <a:defRPr/>
              </a:pPr>
              <a:t>‹#›</a:t>
            </a:fld>
            <a:endParaRPr lang="en-US"/>
          </a:p>
        </p:txBody>
      </p:sp>
    </p:spTree>
    <p:extLst>
      <p:ext uri="{BB962C8B-B14F-4D97-AF65-F5344CB8AC3E}">
        <p14:creationId xmlns:p14="http://schemas.microsoft.com/office/powerpoint/2010/main" val="18157173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8C0F248-7758-AD4E-A0AB-64F7304620F7}" type="slidenum">
              <a:rPr lang="en-US"/>
              <a:pPr>
                <a:defRPr/>
              </a:pPr>
              <a:t>‹#›</a:t>
            </a:fld>
            <a:endParaRPr lang="en-US"/>
          </a:p>
        </p:txBody>
      </p:sp>
    </p:spTree>
    <p:extLst>
      <p:ext uri="{BB962C8B-B14F-4D97-AF65-F5344CB8AC3E}">
        <p14:creationId xmlns:p14="http://schemas.microsoft.com/office/powerpoint/2010/main" val="27761078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39DAE7F-AC0D-BE4F-A3FF-0CF32691824C}" type="slidenum">
              <a:rPr lang="en-US"/>
              <a:pPr>
                <a:defRPr/>
              </a:pPr>
              <a:t>‹#›</a:t>
            </a:fld>
            <a:endParaRPr lang="en-US"/>
          </a:p>
        </p:txBody>
      </p:sp>
    </p:spTree>
    <p:extLst>
      <p:ext uri="{BB962C8B-B14F-4D97-AF65-F5344CB8AC3E}">
        <p14:creationId xmlns:p14="http://schemas.microsoft.com/office/powerpoint/2010/main" val="39479967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28659E2B-A19A-EE43-9B4D-4DAFA6A680A1}" type="slidenum">
              <a:rPr lang="en-US"/>
              <a:pPr>
                <a:defRPr/>
              </a:pPr>
              <a:t>‹#›</a:t>
            </a:fld>
            <a:endParaRPr lang="en-US"/>
          </a:p>
        </p:txBody>
      </p:sp>
    </p:spTree>
    <p:extLst>
      <p:ext uri="{BB962C8B-B14F-4D97-AF65-F5344CB8AC3E}">
        <p14:creationId xmlns:p14="http://schemas.microsoft.com/office/powerpoint/2010/main" val="4125834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17553AB6-4E9C-4447-8071-FCF6A1C4160F}" type="slidenum">
              <a:rPr lang="en-US"/>
              <a:pPr>
                <a:defRPr/>
              </a:pPr>
              <a:t>‹#›</a:t>
            </a:fld>
            <a:endParaRPr lang="en-US"/>
          </a:p>
        </p:txBody>
      </p:sp>
    </p:spTree>
    <p:extLst>
      <p:ext uri="{BB962C8B-B14F-4D97-AF65-F5344CB8AC3E}">
        <p14:creationId xmlns:p14="http://schemas.microsoft.com/office/powerpoint/2010/main" val="2428407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749732-2981-DF4D-B51D-2E877D18D34F}" type="slidenum">
              <a:rPr lang="en-US"/>
              <a:pPr>
                <a:defRPr/>
              </a:pPr>
              <a:t>‹#›</a:t>
            </a:fld>
            <a:endParaRPr lang="en-US"/>
          </a:p>
        </p:txBody>
      </p:sp>
    </p:spTree>
    <p:extLst>
      <p:ext uri="{BB962C8B-B14F-4D97-AF65-F5344CB8AC3E}">
        <p14:creationId xmlns:p14="http://schemas.microsoft.com/office/powerpoint/2010/main" val="26434884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14875A61-85C4-7E4B-B58D-3B4DDBB83CE2}" type="slidenum">
              <a:rPr lang="en-US"/>
              <a:pPr>
                <a:defRPr/>
              </a:pPr>
              <a:t>‹#›</a:t>
            </a:fld>
            <a:endParaRPr lang="en-US"/>
          </a:p>
        </p:txBody>
      </p:sp>
    </p:spTree>
    <p:extLst>
      <p:ext uri="{BB962C8B-B14F-4D97-AF65-F5344CB8AC3E}">
        <p14:creationId xmlns:p14="http://schemas.microsoft.com/office/powerpoint/2010/main" val="21292302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9978971-0B5D-A34A-A56E-5D8A2407FE3C}" type="slidenum">
              <a:rPr lang="en-US"/>
              <a:pPr>
                <a:defRPr/>
              </a:pPr>
              <a:t>‹#›</a:t>
            </a:fld>
            <a:endParaRPr lang="en-US"/>
          </a:p>
        </p:txBody>
      </p:sp>
    </p:spTree>
    <p:extLst>
      <p:ext uri="{BB962C8B-B14F-4D97-AF65-F5344CB8AC3E}">
        <p14:creationId xmlns:p14="http://schemas.microsoft.com/office/powerpoint/2010/main" val="35171163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2BDA57E8-BBFC-AF44-9A27-805F3E732796}" type="slidenum">
              <a:rPr lang="en-US"/>
              <a:pPr>
                <a:defRPr/>
              </a:pPr>
              <a:t>‹#›</a:t>
            </a:fld>
            <a:endParaRPr lang="en-US"/>
          </a:p>
        </p:txBody>
      </p:sp>
    </p:spTree>
    <p:extLst>
      <p:ext uri="{BB962C8B-B14F-4D97-AF65-F5344CB8AC3E}">
        <p14:creationId xmlns:p14="http://schemas.microsoft.com/office/powerpoint/2010/main" val="15233130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8650E2-B96A-CD42-8013-0EBE0B8D78AC}" type="slidenum">
              <a:rPr lang="en-US"/>
              <a:pPr>
                <a:defRPr/>
              </a:pPr>
              <a:t>‹#›</a:t>
            </a:fld>
            <a:endParaRPr lang="en-US"/>
          </a:p>
        </p:txBody>
      </p:sp>
    </p:spTree>
    <p:extLst>
      <p:ext uri="{BB962C8B-B14F-4D97-AF65-F5344CB8AC3E}">
        <p14:creationId xmlns:p14="http://schemas.microsoft.com/office/powerpoint/2010/main" val="13435955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EDA827-1FF1-F840-A3E6-7C91ACAB9FF4}" type="slidenum">
              <a:rPr lang="en-US"/>
              <a:pPr>
                <a:defRPr/>
              </a:pPr>
              <a:t>‹#›</a:t>
            </a:fld>
            <a:endParaRPr lang="en-US"/>
          </a:p>
        </p:txBody>
      </p:sp>
    </p:spTree>
    <p:extLst>
      <p:ext uri="{BB962C8B-B14F-4D97-AF65-F5344CB8AC3E}">
        <p14:creationId xmlns:p14="http://schemas.microsoft.com/office/powerpoint/2010/main" val="265109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FDBA077-DF1D-D44F-82F5-A125C688110B}" type="slidenum">
              <a:rPr lang="en-US"/>
              <a:pPr>
                <a:defRPr/>
              </a:pPr>
              <a:t>‹#›</a:t>
            </a:fld>
            <a:endParaRPr lang="en-US"/>
          </a:p>
        </p:txBody>
      </p:sp>
    </p:spTree>
    <p:extLst>
      <p:ext uri="{BB962C8B-B14F-4D97-AF65-F5344CB8AC3E}">
        <p14:creationId xmlns:p14="http://schemas.microsoft.com/office/powerpoint/2010/main" val="4010488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C4C5B835-E2AE-784B-A65C-05A9CD1BEE7C}" type="slidenum">
              <a:rPr lang="en-US"/>
              <a:pPr>
                <a:defRPr/>
              </a:pPr>
              <a:t>‹#›</a:t>
            </a:fld>
            <a:endParaRPr lang="en-US"/>
          </a:p>
        </p:txBody>
      </p:sp>
    </p:spTree>
    <p:extLst>
      <p:ext uri="{BB962C8B-B14F-4D97-AF65-F5344CB8AC3E}">
        <p14:creationId xmlns:p14="http://schemas.microsoft.com/office/powerpoint/2010/main" val="1921520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EA7C49BE-AC78-6D47-BA25-BA2E6384C0A8}" type="slidenum">
              <a:rPr lang="en-US"/>
              <a:pPr>
                <a:defRPr/>
              </a:pPr>
              <a:t>‹#›</a:t>
            </a:fld>
            <a:endParaRPr lang="en-US"/>
          </a:p>
        </p:txBody>
      </p:sp>
    </p:spTree>
    <p:extLst>
      <p:ext uri="{BB962C8B-B14F-4D97-AF65-F5344CB8AC3E}">
        <p14:creationId xmlns:p14="http://schemas.microsoft.com/office/powerpoint/2010/main" val="4150922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38A01AF9-6DE0-9A4C-83FA-01847A081A30}" type="slidenum">
              <a:rPr lang="en-US"/>
              <a:pPr>
                <a:defRPr/>
              </a:pPr>
              <a:t>‹#›</a:t>
            </a:fld>
            <a:endParaRPr lang="en-US"/>
          </a:p>
        </p:txBody>
      </p:sp>
    </p:spTree>
    <p:extLst>
      <p:ext uri="{BB962C8B-B14F-4D97-AF65-F5344CB8AC3E}">
        <p14:creationId xmlns:p14="http://schemas.microsoft.com/office/powerpoint/2010/main" val="4015013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656D910-F6ED-3E4B-87F7-FED50EEDDADB}" type="slidenum">
              <a:rPr lang="en-US"/>
              <a:pPr>
                <a:defRPr/>
              </a:pPr>
              <a:t>‹#›</a:t>
            </a:fld>
            <a:endParaRPr lang="en-US"/>
          </a:p>
        </p:txBody>
      </p:sp>
    </p:spTree>
    <p:extLst>
      <p:ext uri="{BB962C8B-B14F-4D97-AF65-F5344CB8AC3E}">
        <p14:creationId xmlns:p14="http://schemas.microsoft.com/office/powerpoint/2010/main" val="1488014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A1E7F57-37C3-7742-9702-FB0493032F60}" type="slidenum">
              <a:rPr lang="en-US"/>
              <a:pPr>
                <a:defRPr/>
              </a:pPr>
              <a:t>‹#›</a:t>
            </a:fld>
            <a:endParaRPr lang="en-US"/>
          </a:p>
        </p:txBody>
      </p:sp>
    </p:spTree>
    <p:extLst>
      <p:ext uri="{BB962C8B-B14F-4D97-AF65-F5344CB8AC3E}">
        <p14:creationId xmlns:p14="http://schemas.microsoft.com/office/powerpoint/2010/main" val="3293620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DBDPPTbackground1.jp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24660" y="-24659"/>
            <a:ext cx="9278164" cy="6965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itle Placeholder 1"/>
          <p:cNvSpPr>
            <a:spLocks noGrp="1"/>
          </p:cNvSpPr>
          <p:nvPr>
            <p:ph type="title"/>
          </p:nvPr>
        </p:nvSpPr>
        <p:spPr bwMode="auto">
          <a:xfrm>
            <a:off x="457200" y="77470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2063750"/>
            <a:ext cx="8229600" cy="406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3463925" y="6356350"/>
            <a:ext cx="2133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a:defRPr/>
            </a:pPr>
            <a:fld id="{7EA32459-0975-8445-8C84-65FB6541A6A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737" r:id="rId1"/>
    <p:sldLayoutId id="2147492738" r:id="rId2"/>
    <p:sldLayoutId id="2147492739" r:id="rId3"/>
    <p:sldLayoutId id="2147492740" r:id="rId4"/>
    <p:sldLayoutId id="2147492741" r:id="rId5"/>
    <p:sldLayoutId id="2147492742" r:id="rId6"/>
    <p:sldLayoutId id="2147492743" r:id="rId7"/>
    <p:sldLayoutId id="2147492744" r:id="rId8"/>
    <p:sldLayoutId id="2147492745" r:id="rId9"/>
    <p:sldLayoutId id="2147492746" r:id="rId10"/>
    <p:sldLayoutId id="2147492747" r:id="rId11"/>
    <p:sldLayoutId id="2147492770" r:id="rId12"/>
  </p:sldLayoutIdLst>
  <p:hf hdr="0" ftr="0" dt="0"/>
  <p:txStyles>
    <p:titleStyle>
      <a:lvl1pPr algn="ctr" defTabSz="457200" rtl="0" eaLnBrk="0" fontAlgn="base" hangingPunct="0">
        <a:spcBef>
          <a:spcPct val="0"/>
        </a:spcBef>
        <a:spcAft>
          <a:spcPct val="0"/>
        </a:spcAft>
        <a:defRPr sz="4400" kern="1200">
          <a:solidFill>
            <a:schemeClr val="tx1"/>
          </a:solidFill>
          <a:latin typeface="Franklin Gothic Medium"/>
          <a:ea typeface="ＭＳ Ｐゴシック" charset="-128"/>
          <a:cs typeface="ＭＳ Ｐゴシック" pitchFamily="-109" charset="-128"/>
        </a:defRPr>
      </a:lvl1pPr>
      <a:lvl2pPr algn="ctr" defTabSz="457200" rtl="0" eaLnBrk="0" fontAlgn="base" hangingPunct="0">
        <a:spcBef>
          <a:spcPct val="0"/>
        </a:spcBef>
        <a:spcAft>
          <a:spcPct val="0"/>
        </a:spcAft>
        <a:defRPr sz="4400">
          <a:solidFill>
            <a:schemeClr val="tx1"/>
          </a:solidFill>
          <a:latin typeface="Franklin Gothic Medium" charset="0"/>
          <a:ea typeface="ＭＳ Ｐゴシック" charset="-128"/>
          <a:cs typeface="ＭＳ Ｐゴシック" pitchFamily="-109" charset="-128"/>
        </a:defRPr>
      </a:lvl2pPr>
      <a:lvl3pPr algn="ctr" defTabSz="457200" rtl="0" eaLnBrk="0" fontAlgn="base" hangingPunct="0">
        <a:spcBef>
          <a:spcPct val="0"/>
        </a:spcBef>
        <a:spcAft>
          <a:spcPct val="0"/>
        </a:spcAft>
        <a:defRPr sz="4400">
          <a:solidFill>
            <a:schemeClr val="tx1"/>
          </a:solidFill>
          <a:latin typeface="Franklin Gothic Medium" charset="0"/>
          <a:ea typeface="ＭＳ Ｐゴシック" charset="-128"/>
          <a:cs typeface="ＭＳ Ｐゴシック" pitchFamily="-109" charset="-128"/>
        </a:defRPr>
      </a:lvl3pPr>
      <a:lvl4pPr algn="ctr" defTabSz="457200" rtl="0" eaLnBrk="0" fontAlgn="base" hangingPunct="0">
        <a:spcBef>
          <a:spcPct val="0"/>
        </a:spcBef>
        <a:spcAft>
          <a:spcPct val="0"/>
        </a:spcAft>
        <a:defRPr sz="4400">
          <a:solidFill>
            <a:schemeClr val="tx1"/>
          </a:solidFill>
          <a:latin typeface="Franklin Gothic Medium" charset="0"/>
          <a:ea typeface="ＭＳ Ｐゴシック" charset="-128"/>
          <a:cs typeface="ＭＳ Ｐゴシック" pitchFamily="-109" charset="-128"/>
        </a:defRPr>
      </a:lvl4pPr>
      <a:lvl5pPr algn="ctr" defTabSz="457200" rtl="0" eaLnBrk="0" fontAlgn="base" hangingPunct="0">
        <a:spcBef>
          <a:spcPct val="0"/>
        </a:spcBef>
        <a:spcAft>
          <a:spcPct val="0"/>
        </a:spcAft>
        <a:defRPr sz="4400">
          <a:solidFill>
            <a:schemeClr val="tx1"/>
          </a:solidFill>
          <a:latin typeface="Franklin Gothic Medium" charset="0"/>
          <a:ea typeface="ＭＳ Ｐゴシック" charset="-128"/>
          <a:cs typeface="ＭＳ Ｐゴシック" pitchFamily="-109" charset="-128"/>
        </a:defRPr>
      </a:lvl5pPr>
      <a:lvl6pPr marL="457200" algn="ctr" defTabSz="457200" rtl="0" fontAlgn="base">
        <a:spcBef>
          <a:spcPct val="0"/>
        </a:spcBef>
        <a:spcAft>
          <a:spcPct val="0"/>
        </a:spcAft>
        <a:defRPr sz="4400">
          <a:solidFill>
            <a:schemeClr val="tx1"/>
          </a:solidFill>
          <a:latin typeface="Franklin Gothic Medium" charset="0"/>
          <a:ea typeface="ＭＳ Ｐゴシック" charset="-128"/>
        </a:defRPr>
      </a:lvl6pPr>
      <a:lvl7pPr marL="914400" algn="ctr" defTabSz="457200" rtl="0" fontAlgn="base">
        <a:spcBef>
          <a:spcPct val="0"/>
        </a:spcBef>
        <a:spcAft>
          <a:spcPct val="0"/>
        </a:spcAft>
        <a:defRPr sz="4400">
          <a:solidFill>
            <a:schemeClr val="tx1"/>
          </a:solidFill>
          <a:latin typeface="Franklin Gothic Medium" charset="0"/>
          <a:ea typeface="ＭＳ Ｐゴシック" charset="-128"/>
        </a:defRPr>
      </a:lvl7pPr>
      <a:lvl8pPr marL="1371600" algn="ctr" defTabSz="457200" rtl="0" fontAlgn="base">
        <a:spcBef>
          <a:spcPct val="0"/>
        </a:spcBef>
        <a:spcAft>
          <a:spcPct val="0"/>
        </a:spcAft>
        <a:defRPr sz="4400">
          <a:solidFill>
            <a:schemeClr val="tx1"/>
          </a:solidFill>
          <a:latin typeface="Franklin Gothic Medium" charset="0"/>
          <a:ea typeface="ＭＳ Ｐゴシック" charset="-128"/>
        </a:defRPr>
      </a:lvl8pPr>
      <a:lvl9pPr marL="1828800" algn="ctr" defTabSz="457200" rtl="0" fontAlgn="base">
        <a:spcBef>
          <a:spcPct val="0"/>
        </a:spcBef>
        <a:spcAft>
          <a:spcPct val="0"/>
        </a:spcAft>
        <a:defRPr sz="4400">
          <a:solidFill>
            <a:schemeClr val="tx1"/>
          </a:solidFill>
          <a:latin typeface="Franklin Gothic Medium"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Franklin Gothic Book"/>
          <a:ea typeface="ＭＳ Ｐゴシック" charset="-128"/>
          <a:cs typeface="ＭＳ Ｐゴシック" pitchFamily="-109"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Franklin Gothic Book"/>
          <a:ea typeface="ＭＳ Ｐゴシック" charset="-128"/>
          <a:cs typeface="ＭＳ Ｐゴシック" pitchFamily="-109" charset="-128"/>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Franklin Gothic Book"/>
          <a:ea typeface="ＭＳ Ｐゴシック" charset="-128"/>
          <a:cs typeface="ＭＳ Ｐゴシック" pitchFamily="-109"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Franklin Gothic Book"/>
          <a:ea typeface="ＭＳ Ｐゴシック" charset="-128"/>
          <a:cs typeface="ＭＳ Ｐゴシック" pitchFamily="-109" charset="-128"/>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Franklin Gothic Book"/>
          <a:ea typeface="ＭＳ Ｐゴシック" charset="-128"/>
          <a:cs typeface="ＭＳ Ｐゴシック" pitchFamily="-109"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6" descr="DBDPPTbackground2.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4763" y="0"/>
            <a:ext cx="91344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5" name="Title Placeholder 1"/>
          <p:cNvSpPr>
            <a:spLocks noGrp="1"/>
          </p:cNvSpPr>
          <p:nvPr>
            <p:ph type="title"/>
          </p:nvPr>
        </p:nvSpPr>
        <p:spPr bwMode="auto">
          <a:xfrm>
            <a:off x="457200" y="44450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 name="Text Placeholder 2"/>
          <p:cNvSpPr>
            <a:spLocks noGrp="1"/>
          </p:cNvSpPr>
          <p:nvPr>
            <p:ph type="body" idx="1"/>
          </p:nvPr>
        </p:nvSpPr>
        <p:spPr bwMode="auto">
          <a:xfrm>
            <a:off x="457200" y="1733550"/>
            <a:ext cx="8229600" cy="406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F2E52229-7E3D-5544-B171-71D3B8FB2A3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748" r:id="rId1"/>
    <p:sldLayoutId id="2147492749" r:id="rId2"/>
    <p:sldLayoutId id="2147492750" r:id="rId3"/>
    <p:sldLayoutId id="2147492751" r:id="rId4"/>
    <p:sldLayoutId id="2147492752" r:id="rId5"/>
    <p:sldLayoutId id="2147492753" r:id="rId6"/>
    <p:sldLayoutId id="2147492754" r:id="rId7"/>
    <p:sldLayoutId id="2147492755" r:id="rId8"/>
    <p:sldLayoutId id="2147492756" r:id="rId9"/>
    <p:sldLayoutId id="2147492757" r:id="rId10"/>
    <p:sldLayoutId id="2147492758" r:id="rId11"/>
  </p:sldLayoutIdLst>
  <p:hf hdr="0" ftr="0" dt="0"/>
  <p:txStyles>
    <p:titleStyle>
      <a:lvl1pPr algn="ctr" defTabSz="457200" rtl="0" eaLnBrk="0" fontAlgn="base" hangingPunct="0">
        <a:spcBef>
          <a:spcPct val="0"/>
        </a:spcBef>
        <a:spcAft>
          <a:spcPct val="0"/>
        </a:spcAft>
        <a:defRPr sz="4400" kern="1200">
          <a:solidFill>
            <a:schemeClr val="tx1"/>
          </a:solidFill>
          <a:latin typeface="Franklin Gothic Medium"/>
          <a:ea typeface="ＭＳ Ｐゴシック" charset="-128"/>
          <a:cs typeface="ＭＳ Ｐゴシック" pitchFamily="-109" charset="-128"/>
        </a:defRPr>
      </a:lvl1pPr>
      <a:lvl2pPr algn="ctr" defTabSz="457200" rtl="0" eaLnBrk="0" fontAlgn="base" hangingPunct="0">
        <a:spcBef>
          <a:spcPct val="0"/>
        </a:spcBef>
        <a:spcAft>
          <a:spcPct val="0"/>
        </a:spcAft>
        <a:defRPr sz="4400">
          <a:solidFill>
            <a:schemeClr val="tx1"/>
          </a:solidFill>
          <a:latin typeface="Franklin Gothic Medium" charset="0"/>
          <a:ea typeface="ＭＳ Ｐゴシック" charset="-128"/>
          <a:cs typeface="ＭＳ Ｐゴシック" pitchFamily="-109" charset="-128"/>
        </a:defRPr>
      </a:lvl2pPr>
      <a:lvl3pPr algn="ctr" defTabSz="457200" rtl="0" eaLnBrk="0" fontAlgn="base" hangingPunct="0">
        <a:spcBef>
          <a:spcPct val="0"/>
        </a:spcBef>
        <a:spcAft>
          <a:spcPct val="0"/>
        </a:spcAft>
        <a:defRPr sz="4400">
          <a:solidFill>
            <a:schemeClr val="tx1"/>
          </a:solidFill>
          <a:latin typeface="Franklin Gothic Medium" charset="0"/>
          <a:ea typeface="ＭＳ Ｐゴシック" charset="-128"/>
          <a:cs typeface="ＭＳ Ｐゴシック" pitchFamily="-109" charset="-128"/>
        </a:defRPr>
      </a:lvl3pPr>
      <a:lvl4pPr algn="ctr" defTabSz="457200" rtl="0" eaLnBrk="0" fontAlgn="base" hangingPunct="0">
        <a:spcBef>
          <a:spcPct val="0"/>
        </a:spcBef>
        <a:spcAft>
          <a:spcPct val="0"/>
        </a:spcAft>
        <a:defRPr sz="4400">
          <a:solidFill>
            <a:schemeClr val="tx1"/>
          </a:solidFill>
          <a:latin typeface="Franklin Gothic Medium" charset="0"/>
          <a:ea typeface="ＭＳ Ｐゴシック" charset="-128"/>
          <a:cs typeface="ＭＳ Ｐゴシック" pitchFamily="-109" charset="-128"/>
        </a:defRPr>
      </a:lvl4pPr>
      <a:lvl5pPr algn="ctr" defTabSz="457200" rtl="0" eaLnBrk="0" fontAlgn="base" hangingPunct="0">
        <a:spcBef>
          <a:spcPct val="0"/>
        </a:spcBef>
        <a:spcAft>
          <a:spcPct val="0"/>
        </a:spcAft>
        <a:defRPr sz="4400">
          <a:solidFill>
            <a:schemeClr val="tx1"/>
          </a:solidFill>
          <a:latin typeface="Franklin Gothic Medium" charset="0"/>
          <a:ea typeface="ＭＳ Ｐゴシック" charset="-128"/>
          <a:cs typeface="ＭＳ Ｐゴシック" pitchFamily="-109" charset="-128"/>
        </a:defRPr>
      </a:lvl5pPr>
      <a:lvl6pPr marL="457200" algn="ctr" defTabSz="457200" rtl="0" fontAlgn="base">
        <a:spcBef>
          <a:spcPct val="0"/>
        </a:spcBef>
        <a:spcAft>
          <a:spcPct val="0"/>
        </a:spcAft>
        <a:defRPr sz="4400">
          <a:solidFill>
            <a:schemeClr val="tx1"/>
          </a:solidFill>
          <a:latin typeface="Franklin Gothic Medium" charset="0"/>
          <a:ea typeface="ＭＳ Ｐゴシック" charset="-128"/>
        </a:defRPr>
      </a:lvl6pPr>
      <a:lvl7pPr marL="914400" algn="ctr" defTabSz="457200" rtl="0" fontAlgn="base">
        <a:spcBef>
          <a:spcPct val="0"/>
        </a:spcBef>
        <a:spcAft>
          <a:spcPct val="0"/>
        </a:spcAft>
        <a:defRPr sz="4400">
          <a:solidFill>
            <a:schemeClr val="tx1"/>
          </a:solidFill>
          <a:latin typeface="Franklin Gothic Medium" charset="0"/>
          <a:ea typeface="ＭＳ Ｐゴシック" charset="-128"/>
        </a:defRPr>
      </a:lvl7pPr>
      <a:lvl8pPr marL="1371600" algn="ctr" defTabSz="457200" rtl="0" fontAlgn="base">
        <a:spcBef>
          <a:spcPct val="0"/>
        </a:spcBef>
        <a:spcAft>
          <a:spcPct val="0"/>
        </a:spcAft>
        <a:defRPr sz="4400">
          <a:solidFill>
            <a:schemeClr val="tx1"/>
          </a:solidFill>
          <a:latin typeface="Franklin Gothic Medium" charset="0"/>
          <a:ea typeface="ＭＳ Ｐゴシック" charset="-128"/>
        </a:defRPr>
      </a:lvl8pPr>
      <a:lvl9pPr marL="1828800" algn="ctr" defTabSz="457200" rtl="0" fontAlgn="base">
        <a:spcBef>
          <a:spcPct val="0"/>
        </a:spcBef>
        <a:spcAft>
          <a:spcPct val="0"/>
        </a:spcAft>
        <a:defRPr sz="4400">
          <a:solidFill>
            <a:schemeClr val="tx1"/>
          </a:solidFill>
          <a:latin typeface="Franklin Gothic Medium"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Franklin Gothic Book"/>
          <a:ea typeface="ＭＳ Ｐゴシック" charset="-128"/>
          <a:cs typeface="ＭＳ Ｐゴシック" pitchFamily="-109"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Franklin Gothic Book"/>
          <a:ea typeface="ＭＳ Ｐゴシック" charset="-128"/>
          <a:cs typeface="ＭＳ Ｐゴシック" pitchFamily="-109" charset="-128"/>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Franklin Gothic Book"/>
          <a:ea typeface="ＭＳ Ｐゴシック" charset="-128"/>
          <a:cs typeface="ＭＳ Ｐゴシック" pitchFamily="-109"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Franklin Gothic Book"/>
          <a:ea typeface="ＭＳ Ｐゴシック" charset="-128"/>
          <a:cs typeface="ＭＳ Ｐゴシック" pitchFamily="-109" charset="-128"/>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Franklin Gothic Book"/>
          <a:ea typeface="ＭＳ Ｐゴシック" charset="-128"/>
          <a:cs typeface="ＭＳ Ｐゴシック" pitchFamily="-109"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7" descr="DBDPPTbackground3.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4763" y="0"/>
            <a:ext cx="91344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Title Placeholder 1"/>
          <p:cNvSpPr>
            <a:spLocks noGrp="1"/>
          </p:cNvSpPr>
          <p:nvPr>
            <p:ph type="title"/>
          </p:nvPr>
        </p:nvSpPr>
        <p:spPr bwMode="auto">
          <a:xfrm>
            <a:off x="457200" y="444500"/>
            <a:ext cx="801846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Text Placeholder 2"/>
          <p:cNvSpPr>
            <a:spLocks noGrp="1"/>
          </p:cNvSpPr>
          <p:nvPr>
            <p:ph type="body" idx="1"/>
          </p:nvPr>
        </p:nvSpPr>
        <p:spPr bwMode="auto">
          <a:xfrm>
            <a:off x="457200" y="1733550"/>
            <a:ext cx="8018463" cy="442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A796F39D-968F-AB43-B762-794E82577CB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759" r:id="rId1"/>
    <p:sldLayoutId id="2147492760" r:id="rId2"/>
    <p:sldLayoutId id="2147492761" r:id="rId3"/>
    <p:sldLayoutId id="2147492762" r:id="rId4"/>
    <p:sldLayoutId id="2147492763" r:id="rId5"/>
    <p:sldLayoutId id="2147492764" r:id="rId6"/>
    <p:sldLayoutId id="2147492765" r:id="rId7"/>
    <p:sldLayoutId id="2147492766" r:id="rId8"/>
    <p:sldLayoutId id="2147492767" r:id="rId9"/>
    <p:sldLayoutId id="2147492768" r:id="rId10"/>
    <p:sldLayoutId id="2147492769" r:id="rId11"/>
  </p:sldLayoutIdLst>
  <p:hf hdr="0" ftr="0" dt="0"/>
  <p:txStyles>
    <p:titleStyle>
      <a:lvl1pPr algn="ctr" defTabSz="457200" rtl="0" eaLnBrk="0" fontAlgn="base" hangingPunct="0">
        <a:spcBef>
          <a:spcPct val="0"/>
        </a:spcBef>
        <a:spcAft>
          <a:spcPct val="0"/>
        </a:spcAft>
        <a:defRPr sz="4400" kern="1200">
          <a:solidFill>
            <a:schemeClr val="tx1"/>
          </a:solidFill>
          <a:latin typeface="Franklin Gothic Medium"/>
          <a:ea typeface="ＭＳ Ｐゴシック" charset="-128"/>
          <a:cs typeface="ＭＳ Ｐゴシック" pitchFamily="-109" charset="-128"/>
        </a:defRPr>
      </a:lvl1pPr>
      <a:lvl2pPr algn="ctr" defTabSz="457200" rtl="0" eaLnBrk="0" fontAlgn="base" hangingPunct="0">
        <a:spcBef>
          <a:spcPct val="0"/>
        </a:spcBef>
        <a:spcAft>
          <a:spcPct val="0"/>
        </a:spcAft>
        <a:defRPr sz="4400">
          <a:solidFill>
            <a:schemeClr val="tx1"/>
          </a:solidFill>
          <a:latin typeface="Franklin Gothic Medium" charset="0"/>
          <a:ea typeface="ＭＳ Ｐゴシック" charset="-128"/>
          <a:cs typeface="ＭＳ Ｐゴシック" pitchFamily="-109" charset="-128"/>
        </a:defRPr>
      </a:lvl2pPr>
      <a:lvl3pPr algn="ctr" defTabSz="457200" rtl="0" eaLnBrk="0" fontAlgn="base" hangingPunct="0">
        <a:spcBef>
          <a:spcPct val="0"/>
        </a:spcBef>
        <a:spcAft>
          <a:spcPct val="0"/>
        </a:spcAft>
        <a:defRPr sz="4400">
          <a:solidFill>
            <a:schemeClr val="tx1"/>
          </a:solidFill>
          <a:latin typeface="Franklin Gothic Medium" charset="0"/>
          <a:ea typeface="ＭＳ Ｐゴシック" charset="-128"/>
          <a:cs typeface="ＭＳ Ｐゴシック" pitchFamily="-109" charset="-128"/>
        </a:defRPr>
      </a:lvl3pPr>
      <a:lvl4pPr algn="ctr" defTabSz="457200" rtl="0" eaLnBrk="0" fontAlgn="base" hangingPunct="0">
        <a:spcBef>
          <a:spcPct val="0"/>
        </a:spcBef>
        <a:spcAft>
          <a:spcPct val="0"/>
        </a:spcAft>
        <a:defRPr sz="4400">
          <a:solidFill>
            <a:schemeClr val="tx1"/>
          </a:solidFill>
          <a:latin typeface="Franklin Gothic Medium" charset="0"/>
          <a:ea typeface="ＭＳ Ｐゴシック" charset="-128"/>
          <a:cs typeface="ＭＳ Ｐゴシック" pitchFamily="-109" charset="-128"/>
        </a:defRPr>
      </a:lvl4pPr>
      <a:lvl5pPr algn="ctr" defTabSz="457200" rtl="0" eaLnBrk="0" fontAlgn="base" hangingPunct="0">
        <a:spcBef>
          <a:spcPct val="0"/>
        </a:spcBef>
        <a:spcAft>
          <a:spcPct val="0"/>
        </a:spcAft>
        <a:defRPr sz="4400">
          <a:solidFill>
            <a:schemeClr val="tx1"/>
          </a:solidFill>
          <a:latin typeface="Franklin Gothic Medium" charset="0"/>
          <a:ea typeface="ＭＳ Ｐゴシック" charset="-128"/>
          <a:cs typeface="ＭＳ Ｐゴシック" pitchFamily="-109" charset="-128"/>
        </a:defRPr>
      </a:lvl5pPr>
      <a:lvl6pPr marL="457200" algn="ctr" defTabSz="457200" rtl="0" fontAlgn="base">
        <a:spcBef>
          <a:spcPct val="0"/>
        </a:spcBef>
        <a:spcAft>
          <a:spcPct val="0"/>
        </a:spcAft>
        <a:defRPr sz="4400">
          <a:solidFill>
            <a:schemeClr val="tx1"/>
          </a:solidFill>
          <a:latin typeface="Franklin Gothic Medium" charset="0"/>
          <a:ea typeface="ＭＳ Ｐゴシック" charset="-128"/>
        </a:defRPr>
      </a:lvl6pPr>
      <a:lvl7pPr marL="914400" algn="ctr" defTabSz="457200" rtl="0" fontAlgn="base">
        <a:spcBef>
          <a:spcPct val="0"/>
        </a:spcBef>
        <a:spcAft>
          <a:spcPct val="0"/>
        </a:spcAft>
        <a:defRPr sz="4400">
          <a:solidFill>
            <a:schemeClr val="tx1"/>
          </a:solidFill>
          <a:latin typeface="Franklin Gothic Medium" charset="0"/>
          <a:ea typeface="ＭＳ Ｐゴシック" charset="-128"/>
        </a:defRPr>
      </a:lvl7pPr>
      <a:lvl8pPr marL="1371600" algn="ctr" defTabSz="457200" rtl="0" fontAlgn="base">
        <a:spcBef>
          <a:spcPct val="0"/>
        </a:spcBef>
        <a:spcAft>
          <a:spcPct val="0"/>
        </a:spcAft>
        <a:defRPr sz="4400">
          <a:solidFill>
            <a:schemeClr val="tx1"/>
          </a:solidFill>
          <a:latin typeface="Franklin Gothic Medium" charset="0"/>
          <a:ea typeface="ＭＳ Ｐゴシック" charset="-128"/>
        </a:defRPr>
      </a:lvl8pPr>
      <a:lvl9pPr marL="1828800" algn="ctr" defTabSz="457200" rtl="0" fontAlgn="base">
        <a:spcBef>
          <a:spcPct val="0"/>
        </a:spcBef>
        <a:spcAft>
          <a:spcPct val="0"/>
        </a:spcAft>
        <a:defRPr sz="4400">
          <a:solidFill>
            <a:schemeClr val="tx1"/>
          </a:solidFill>
          <a:latin typeface="Franklin Gothic Medium"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Franklin Gothic Book"/>
          <a:ea typeface="ＭＳ Ｐゴシック" charset="-128"/>
          <a:cs typeface="ＭＳ Ｐゴシック" pitchFamily="-109"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Franklin Gothic Book"/>
          <a:ea typeface="ＭＳ Ｐゴシック" charset="-128"/>
          <a:cs typeface="ＭＳ Ｐゴシック" pitchFamily="-109" charset="-128"/>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Franklin Gothic Book"/>
          <a:ea typeface="ＭＳ Ｐゴシック" charset="-128"/>
          <a:cs typeface="ＭＳ Ｐゴシック" pitchFamily="-109"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Franklin Gothic Book"/>
          <a:ea typeface="ＭＳ Ｐゴシック" charset="-128"/>
          <a:cs typeface="ＭＳ Ｐゴシック" pitchFamily="-109" charset="-128"/>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Franklin Gothic Book"/>
          <a:ea typeface="ＭＳ Ｐゴシック" charset="-128"/>
          <a:cs typeface="ＭＳ Ｐゴシック" pitchFamily="-109"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emf"/><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0.pn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a:spLocks noGrp="1"/>
          </p:cNvSpPr>
          <p:nvPr>
            <p:ph type="title"/>
          </p:nvPr>
        </p:nvSpPr>
        <p:spPr>
          <a:xfrm>
            <a:off x="-70556" y="514869"/>
            <a:ext cx="5808381" cy="1465832"/>
          </a:xfrm>
          <a:prstGeom prst="rect">
            <a:avLst/>
          </a:prstGeom>
        </p:spPr>
        <p:txBody>
          <a:bodyPr anchor="t"/>
          <a:lstStyle/>
          <a:p>
            <a:pPr lvl="0" algn="r">
              <a:defRPr sz="1800">
                <a:uFillTx/>
              </a:defRPr>
            </a:pPr>
            <a:r>
              <a:rPr lang="en-US" sz="2400" b="1" dirty="0" smtClean="0">
                <a:uFill>
                  <a:solidFill/>
                </a:uFill>
                <a:latin typeface="Tahoma"/>
                <a:cs typeface="Tahoma"/>
              </a:rPr>
              <a:t>YMCA of Metropolitan Milwaukee</a:t>
            </a:r>
            <a:r>
              <a:rPr lang="en-US" sz="2400" b="1" dirty="0">
                <a:uFill>
                  <a:solidFill/>
                </a:uFill>
                <a:latin typeface="Tahoma"/>
                <a:cs typeface="Tahoma"/>
              </a:rPr>
              <a:t/>
            </a:r>
            <a:br>
              <a:rPr lang="en-US" sz="2400" b="1" dirty="0">
                <a:uFill>
                  <a:solidFill/>
                </a:uFill>
                <a:latin typeface="Tahoma"/>
                <a:cs typeface="Tahoma"/>
              </a:rPr>
            </a:br>
            <a:r>
              <a:rPr lang="en-US" sz="2000" dirty="0" smtClean="0">
                <a:uFill>
                  <a:solidFill/>
                </a:uFill>
                <a:latin typeface="Tahoma"/>
                <a:cs typeface="Tahoma"/>
              </a:rPr>
              <a:t>Summer/Fall 2018 </a:t>
            </a:r>
            <a:br>
              <a:rPr lang="en-US" sz="2000" dirty="0" smtClean="0">
                <a:uFill>
                  <a:solidFill/>
                </a:uFill>
                <a:latin typeface="Tahoma"/>
                <a:cs typeface="Tahoma"/>
              </a:rPr>
            </a:br>
            <a:r>
              <a:rPr lang="en-US" sz="2000" dirty="0" smtClean="0">
                <a:uFill>
                  <a:solidFill/>
                </a:uFill>
                <a:latin typeface="Tahoma"/>
                <a:cs typeface="Tahoma"/>
              </a:rPr>
              <a:t>Fundraising Feasibility Assessments</a:t>
            </a:r>
            <a:endParaRPr sz="2000" dirty="0">
              <a:uFill>
                <a:solidFill/>
              </a:uFill>
              <a:latin typeface="Tahoma"/>
              <a:cs typeface="Tahoma"/>
            </a:endParaRPr>
          </a:p>
        </p:txBody>
      </p:sp>
      <p:sp>
        <p:nvSpPr>
          <p:cNvPr id="40" name="Shape 40"/>
          <p:cNvSpPr>
            <a:spLocks noGrp="1"/>
          </p:cNvSpPr>
          <p:nvPr>
            <p:ph type="sldNum" sz="quarter" idx="4294967295"/>
          </p:nvPr>
        </p:nvSpPr>
        <p:spPr>
          <a:xfrm>
            <a:off x="301091" y="6467475"/>
            <a:ext cx="255291" cy="254000"/>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uFillTx/>
              </a:defRPr>
            </a:pPr>
            <a:fld id="{86CB4B4D-7CA3-9044-876B-883B54F8677D}" type="slidenum">
              <a:rPr sz="1200">
                <a:solidFill>
                  <a:srgbClr val="9A9A9A"/>
                </a:solidFill>
                <a:uFill>
                  <a:solidFill>
                    <a:srgbClr val="9A9A9A"/>
                  </a:solidFill>
                </a:uFill>
              </a:rPr>
              <a:t>1</a:t>
            </a:fld>
            <a:endParaRPr sz="1200">
              <a:solidFill>
                <a:srgbClr val="9A9A9A"/>
              </a:solidFill>
              <a:uFill>
                <a:solidFill>
                  <a:srgbClr val="9A9A9A"/>
                </a:solidFill>
              </a:uFill>
            </a:endParaRPr>
          </a:p>
        </p:txBody>
      </p:sp>
      <p:cxnSp>
        <p:nvCxnSpPr>
          <p:cNvPr id="11" name="Straight Connector 10"/>
          <p:cNvCxnSpPr/>
          <p:nvPr/>
        </p:nvCxnSpPr>
        <p:spPr bwMode="auto">
          <a:xfrm>
            <a:off x="6054385" y="458339"/>
            <a:ext cx="0" cy="1355725"/>
          </a:xfrm>
          <a:prstGeom prst="line">
            <a:avLst/>
          </a:prstGeom>
          <a:solidFill>
            <a:srgbClr val="40707E"/>
          </a:solidFill>
          <a:ln w="12700" cap="flat" cmpd="sng" algn="ctr">
            <a:solidFill>
              <a:schemeClr val="bg1">
                <a:lumMod val="50000"/>
              </a:schemeClr>
            </a:solidFill>
            <a:prstDash val="solid"/>
            <a:miter lim="0"/>
            <a:headEnd type="none" w="med" len="med"/>
            <a:tailEnd type="none" w="med" len="med"/>
          </a:ln>
          <a:effectLst/>
          <a:extLst/>
        </p:spPr>
      </p:cxn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b="20213"/>
          <a:stretch/>
        </p:blipFill>
        <p:spPr>
          <a:xfrm>
            <a:off x="-25400" y="1980701"/>
            <a:ext cx="9169400" cy="4877299"/>
          </a:xfrm>
          <a:prstGeom prst="rect">
            <a:avLst/>
          </a:prstGeom>
        </p:spPr>
      </p:pic>
      <p:pic>
        <p:nvPicPr>
          <p:cNvPr id="2" name="Picture 1" descr="DBD Logo_NEW.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3556" y="557116"/>
            <a:ext cx="2249310" cy="1145274"/>
          </a:xfrm>
          <a:prstGeom prst="rect">
            <a:avLst/>
          </a:prstGeom>
        </p:spPr>
      </p:pic>
    </p:spTree>
    <p:extLst>
      <p:ext uri="{BB962C8B-B14F-4D97-AF65-F5344CB8AC3E}">
        <p14:creationId xmlns:p14="http://schemas.microsoft.com/office/powerpoint/2010/main" val="231600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8137" y="0"/>
            <a:ext cx="9282138" cy="6858000"/>
          </a:xfrm>
          <a:prstGeom prst="rect">
            <a:avLst/>
          </a:prstGeom>
        </p:spPr>
      </p:pic>
      <p:sp>
        <p:nvSpPr>
          <p:cNvPr id="46082"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0DC45B-5AF1-1748-AF0B-050FCE5E55D0}" type="slidenum">
              <a:rPr lang="en-US" sz="1200">
                <a:solidFill>
                  <a:srgbClr val="898989"/>
                </a:solidFill>
                <a:latin typeface="Calibri" charset="0"/>
              </a:rPr>
              <a:pPr eaLnBrk="1" hangingPunct="1"/>
              <a:t>10</a:t>
            </a:fld>
            <a:endParaRPr lang="en-US" sz="1200">
              <a:solidFill>
                <a:srgbClr val="898989"/>
              </a:solidFill>
              <a:latin typeface="Calibri" charset="0"/>
            </a:endParaRPr>
          </a:p>
        </p:txBody>
      </p:sp>
      <p:sp>
        <p:nvSpPr>
          <p:cNvPr id="7" name="Rounded Rectangle 6"/>
          <p:cNvSpPr/>
          <p:nvPr/>
        </p:nvSpPr>
        <p:spPr>
          <a:xfrm>
            <a:off x="-450850" y="4710113"/>
            <a:ext cx="5864225" cy="1841500"/>
          </a:xfrm>
          <a:prstGeom prst="roundRect">
            <a:avLst/>
          </a:prstGeom>
          <a:solidFill>
            <a:schemeClr val="bg1">
              <a:alpha val="47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3"/>
          <p:cNvSpPr>
            <a:spLocks noChangeArrowheads="1"/>
          </p:cNvSpPr>
          <p:nvPr/>
        </p:nvSpPr>
        <p:spPr bwMode="auto">
          <a:xfrm>
            <a:off x="-427035" y="4943509"/>
            <a:ext cx="8254247" cy="2328863"/>
          </a:xfrm>
          <a:prstGeom prst="rect">
            <a:avLst/>
          </a:prstGeom>
          <a:noFill/>
          <a:ln>
            <a:noFill/>
          </a:ln>
          <a:effectLst>
            <a:softEdge rad="88900"/>
          </a:effectLst>
        </p:spPr>
        <p:txBody>
          <a:bodyPr/>
          <a:lstStyle/>
          <a:p>
            <a:pPr lvl="2">
              <a:defRPr/>
            </a:pPr>
            <a:r>
              <a:rPr lang="en-US" sz="3600" b="1" dirty="0">
                <a:latin typeface="Tahoma"/>
                <a:cs typeface="Tahoma"/>
              </a:rPr>
              <a:t>Interview Findings </a:t>
            </a:r>
            <a:br>
              <a:rPr lang="en-US" sz="3600" b="1" dirty="0">
                <a:latin typeface="Tahoma"/>
                <a:cs typeface="Tahoma"/>
              </a:rPr>
            </a:br>
            <a:r>
              <a:rPr lang="en-US" sz="3600" b="1" dirty="0">
                <a:latin typeface="Tahoma"/>
                <a:cs typeface="Tahoma"/>
              </a:rPr>
              <a:t>&amp; Observations</a:t>
            </a:r>
            <a:endParaRPr lang="en-US" sz="2400" dirty="0">
              <a:latin typeface="Tahoma"/>
              <a:cs typeface="Tahoma"/>
            </a:endParaRPr>
          </a:p>
        </p:txBody>
      </p:sp>
      <p:pic>
        <p:nvPicPr>
          <p:cNvPr id="9" name="Picture 3" descr="DonorByDesignGroupLLC_white.ep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524735" y="5192713"/>
            <a:ext cx="3503411" cy="938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8"/>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3E9D7F2-4211-EB40-A553-214A6F7C4469}" type="slidenum">
              <a:rPr lang="en-US" sz="1200">
                <a:solidFill>
                  <a:srgbClr val="898989"/>
                </a:solidFill>
                <a:latin typeface="Calibri" charset="0"/>
              </a:rPr>
              <a:pPr eaLnBrk="1" hangingPunct="1"/>
              <a:t>11</a:t>
            </a:fld>
            <a:endParaRPr lang="en-US" sz="1200">
              <a:solidFill>
                <a:srgbClr val="898989"/>
              </a:solidFill>
              <a:latin typeface="Calibri" charset="0"/>
            </a:endParaRPr>
          </a:p>
        </p:txBody>
      </p:sp>
      <p:sp>
        <p:nvSpPr>
          <p:cNvPr id="47107" name="Text Box 32"/>
          <p:cNvSpPr txBox="1">
            <a:spLocks noChangeArrowheads="1"/>
          </p:cNvSpPr>
          <p:nvPr/>
        </p:nvSpPr>
        <p:spPr bwMode="auto">
          <a:xfrm>
            <a:off x="1598613" y="2386013"/>
            <a:ext cx="5719762"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chemeClr val="accent2"/>
              </a:buClr>
            </a:pPr>
            <a:r>
              <a:rPr lang="en-US" sz="1800" b="1" dirty="0">
                <a:latin typeface="Tahoma" charset="0"/>
                <a:cs typeface="Tahoma" charset="0"/>
              </a:rPr>
              <a:t>Top-tier </a:t>
            </a:r>
            <a:r>
              <a:rPr lang="en-US" sz="1800" dirty="0">
                <a:latin typeface="Tahoma" charset="0"/>
                <a:cs typeface="Tahoma" charset="0"/>
              </a:rPr>
              <a:t>as compared to thousands of interviews; </a:t>
            </a:r>
            <a:br>
              <a:rPr lang="en-US" sz="1800" dirty="0">
                <a:latin typeface="Tahoma" charset="0"/>
                <a:cs typeface="Tahoma" charset="0"/>
              </a:rPr>
            </a:br>
            <a:r>
              <a:rPr lang="en-US" sz="1800" dirty="0">
                <a:latin typeface="Tahoma" charset="0"/>
                <a:cs typeface="Tahoma" charset="0"/>
              </a:rPr>
              <a:t>no concerns</a:t>
            </a:r>
          </a:p>
        </p:txBody>
      </p:sp>
      <p:sp>
        <p:nvSpPr>
          <p:cNvPr id="12" name="Oval 11"/>
          <p:cNvSpPr>
            <a:spLocks noChangeArrowheads="1"/>
          </p:cNvSpPr>
          <p:nvPr/>
        </p:nvSpPr>
        <p:spPr bwMode="auto">
          <a:xfrm>
            <a:off x="1077913" y="2481263"/>
            <a:ext cx="430212" cy="400050"/>
          </a:xfrm>
          <a:prstGeom prst="ellipse">
            <a:avLst/>
          </a:prstGeom>
          <a:solidFill>
            <a:srgbClr val="8CC63F"/>
          </a:solidFill>
          <a:ln w="9525">
            <a:noFill/>
            <a:round/>
            <a:headEnd/>
            <a:tailEnd/>
          </a:ln>
          <a:effectLst>
            <a:outerShdw blurRad="40000" dist="23000" dir="5400000" rotWithShape="0">
              <a:srgbClr val="000000">
                <a:alpha val="34998"/>
              </a:srgbClr>
            </a:outerShdw>
          </a:effectLst>
        </p:spPr>
        <p:txBody>
          <a:bodyPr anchor="ctr"/>
          <a:lstStyle/>
          <a:p>
            <a:pPr algn="ctr">
              <a:defRPr/>
            </a:pPr>
            <a:endParaRPr lang="en-US" dirty="0">
              <a:solidFill>
                <a:schemeClr val="lt1"/>
              </a:solidFill>
              <a:latin typeface="+mn-lt"/>
              <a:ea typeface="+mn-ea"/>
              <a:cs typeface="+mn-cs"/>
            </a:endParaRPr>
          </a:p>
        </p:txBody>
      </p:sp>
      <p:sp>
        <p:nvSpPr>
          <p:cNvPr id="47109" name="Text Box 32"/>
          <p:cNvSpPr txBox="1">
            <a:spLocks noChangeArrowheads="1"/>
          </p:cNvSpPr>
          <p:nvPr/>
        </p:nvSpPr>
        <p:spPr bwMode="auto">
          <a:xfrm>
            <a:off x="1598613" y="3384550"/>
            <a:ext cx="5719762"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chemeClr val="accent2"/>
              </a:buClr>
            </a:pPr>
            <a:r>
              <a:rPr lang="en-US" sz="1800" b="1">
                <a:latin typeface="Tahoma" charset="0"/>
                <a:cs typeface="Tahoma" charset="0"/>
              </a:rPr>
              <a:t>Mid-tier </a:t>
            </a:r>
            <a:r>
              <a:rPr lang="en-US" sz="1800">
                <a:latin typeface="Tahoma" charset="0"/>
                <a:cs typeface="Tahoma" charset="0"/>
              </a:rPr>
              <a:t>as compared to thousands of interviews;</a:t>
            </a:r>
            <a:br>
              <a:rPr lang="en-US" sz="1800">
                <a:latin typeface="Tahoma" charset="0"/>
                <a:cs typeface="Tahoma" charset="0"/>
              </a:rPr>
            </a:br>
            <a:r>
              <a:rPr lang="en-US" sz="1800">
                <a:latin typeface="Tahoma" charset="0"/>
                <a:cs typeface="Tahoma" charset="0"/>
              </a:rPr>
              <a:t>need to be addressed to achieve desired</a:t>
            </a:r>
            <a:br>
              <a:rPr lang="en-US" sz="1800">
                <a:latin typeface="Tahoma" charset="0"/>
                <a:cs typeface="Tahoma" charset="0"/>
              </a:rPr>
            </a:br>
            <a:r>
              <a:rPr lang="en-US" sz="1800">
                <a:latin typeface="Tahoma" charset="0"/>
                <a:cs typeface="Tahoma" charset="0"/>
              </a:rPr>
              <a:t>campaign goals</a:t>
            </a:r>
          </a:p>
        </p:txBody>
      </p:sp>
      <p:sp>
        <p:nvSpPr>
          <p:cNvPr id="47110" name="Text Box 32"/>
          <p:cNvSpPr txBox="1">
            <a:spLocks noChangeArrowheads="1"/>
          </p:cNvSpPr>
          <p:nvPr/>
        </p:nvSpPr>
        <p:spPr bwMode="auto">
          <a:xfrm>
            <a:off x="1598613" y="4591050"/>
            <a:ext cx="5719762"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chemeClr val="accent2"/>
              </a:buClr>
            </a:pPr>
            <a:r>
              <a:rPr lang="en-US" sz="1800" b="1" dirty="0">
                <a:latin typeface="Tahoma" charset="0"/>
                <a:cs typeface="Tahoma" charset="0"/>
              </a:rPr>
              <a:t>Lowest-tier </a:t>
            </a:r>
            <a:r>
              <a:rPr lang="en-US" sz="1800" dirty="0">
                <a:latin typeface="Tahoma" charset="0"/>
                <a:cs typeface="Tahoma" charset="0"/>
              </a:rPr>
              <a:t>as compared to thousands of interviews;</a:t>
            </a:r>
            <a:br>
              <a:rPr lang="en-US" sz="1800" dirty="0">
                <a:latin typeface="Tahoma" charset="0"/>
                <a:cs typeface="Tahoma" charset="0"/>
              </a:rPr>
            </a:br>
            <a:r>
              <a:rPr lang="en-US" sz="1800" u="sng" dirty="0">
                <a:latin typeface="Tahoma" charset="0"/>
                <a:cs typeface="Tahoma" charset="0"/>
              </a:rPr>
              <a:t>must be addressed</a:t>
            </a:r>
            <a:r>
              <a:rPr lang="en-US" sz="1800" dirty="0">
                <a:latin typeface="Tahoma" charset="0"/>
                <a:cs typeface="Tahoma" charset="0"/>
              </a:rPr>
              <a:t> prior to launching the</a:t>
            </a:r>
            <a:br>
              <a:rPr lang="en-US" sz="1800" dirty="0">
                <a:latin typeface="Tahoma" charset="0"/>
                <a:cs typeface="Tahoma" charset="0"/>
              </a:rPr>
            </a:br>
            <a:r>
              <a:rPr lang="en-US" sz="1800" dirty="0">
                <a:latin typeface="Tahoma" charset="0"/>
                <a:cs typeface="Tahoma" charset="0"/>
              </a:rPr>
              <a:t>capital campaign</a:t>
            </a:r>
          </a:p>
        </p:txBody>
      </p:sp>
      <p:sp>
        <p:nvSpPr>
          <p:cNvPr id="15" name="Oval 14"/>
          <p:cNvSpPr>
            <a:spLocks noChangeArrowheads="1"/>
          </p:cNvSpPr>
          <p:nvPr/>
        </p:nvSpPr>
        <p:spPr bwMode="auto">
          <a:xfrm>
            <a:off x="1077913" y="3419475"/>
            <a:ext cx="430212" cy="403225"/>
          </a:xfrm>
          <a:prstGeom prst="ellipse">
            <a:avLst/>
          </a:prstGeom>
          <a:solidFill>
            <a:srgbClr val="EBE039"/>
          </a:solidFill>
          <a:ln w="9525">
            <a:solidFill>
              <a:srgbClr val="EBE039"/>
            </a:solidFill>
            <a:round/>
            <a:headEnd/>
            <a:tailEnd/>
          </a:ln>
          <a:effectLst>
            <a:outerShdw blurRad="40000" dist="23000" dir="5400000" rotWithShape="0">
              <a:srgbClr val="000000">
                <a:alpha val="34998"/>
              </a:srgbClr>
            </a:outerShdw>
          </a:effectLst>
        </p:spPr>
        <p:txBody>
          <a:bodyPr anchor="ctr"/>
          <a:lstStyle/>
          <a:p>
            <a:pPr algn="ctr">
              <a:defRPr/>
            </a:pPr>
            <a:endParaRPr lang="en-US" dirty="0">
              <a:solidFill>
                <a:schemeClr val="lt1"/>
              </a:solidFill>
              <a:latin typeface="+mn-lt"/>
              <a:ea typeface="+mn-ea"/>
              <a:cs typeface="+mn-cs"/>
            </a:endParaRPr>
          </a:p>
        </p:txBody>
      </p:sp>
      <p:sp>
        <p:nvSpPr>
          <p:cNvPr id="16" name="Oval 15"/>
          <p:cNvSpPr>
            <a:spLocks noChangeArrowheads="1"/>
          </p:cNvSpPr>
          <p:nvPr/>
        </p:nvSpPr>
        <p:spPr bwMode="auto">
          <a:xfrm>
            <a:off x="1077913" y="4673600"/>
            <a:ext cx="430212" cy="400050"/>
          </a:xfrm>
          <a:prstGeom prst="ellipse">
            <a:avLst/>
          </a:prstGeom>
          <a:solidFill>
            <a:srgbClr val="FF0000"/>
          </a:solidFill>
          <a:ln w="9525">
            <a:noFill/>
            <a:round/>
            <a:headEnd/>
            <a:tailEnd/>
          </a:ln>
          <a:effectLst>
            <a:outerShdw blurRad="40000" dist="23000" dir="5400000" rotWithShape="0">
              <a:srgbClr val="000000">
                <a:alpha val="34998"/>
              </a:srgbClr>
            </a:outerShdw>
          </a:effectLst>
        </p:spPr>
        <p:txBody>
          <a:bodyPr anchor="ctr"/>
          <a:lstStyle/>
          <a:p>
            <a:pPr algn="ctr">
              <a:defRPr/>
            </a:pPr>
            <a:endParaRPr lang="en-US" dirty="0">
              <a:solidFill>
                <a:schemeClr val="lt1"/>
              </a:solidFill>
              <a:latin typeface="+mn-lt"/>
              <a:ea typeface="+mn-ea"/>
              <a:cs typeface="+mn-cs"/>
            </a:endParaRPr>
          </a:p>
        </p:txBody>
      </p:sp>
      <p:sp>
        <p:nvSpPr>
          <p:cNvPr id="10" name="Rectangle 28"/>
          <p:cNvSpPr txBox="1">
            <a:spLocks noChangeArrowheads="1"/>
          </p:cNvSpPr>
          <p:nvPr/>
        </p:nvSpPr>
        <p:spPr bwMode="auto">
          <a:xfrm>
            <a:off x="1077913" y="921587"/>
            <a:ext cx="7280395" cy="54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Franklin Gothic Medium"/>
                <a:ea typeface="ＭＳ Ｐゴシック" charset="-128"/>
                <a:cs typeface="ＭＳ Ｐゴシック" pitchFamily="-109" charset="-128"/>
              </a:defRPr>
            </a:lvl1pPr>
            <a:lvl2pPr algn="ctr" defTabSz="457200" rtl="0" eaLnBrk="0" fontAlgn="base" hangingPunct="0">
              <a:spcBef>
                <a:spcPct val="0"/>
              </a:spcBef>
              <a:spcAft>
                <a:spcPct val="0"/>
              </a:spcAft>
              <a:defRPr sz="4400">
                <a:solidFill>
                  <a:schemeClr val="tx1"/>
                </a:solidFill>
                <a:latin typeface="Franklin Gothic Medium" charset="0"/>
                <a:ea typeface="ＭＳ Ｐゴシック" charset="-128"/>
                <a:cs typeface="ＭＳ Ｐゴシック" pitchFamily="-109" charset="-128"/>
              </a:defRPr>
            </a:lvl2pPr>
            <a:lvl3pPr algn="ctr" defTabSz="457200" rtl="0" eaLnBrk="0" fontAlgn="base" hangingPunct="0">
              <a:spcBef>
                <a:spcPct val="0"/>
              </a:spcBef>
              <a:spcAft>
                <a:spcPct val="0"/>
              </a:spcAft>
              <a:defRPr sz="4400">
                <a:solidFill>
                  <a:schemeClr val="tx1"/>
                </a:solidFill>
                <a:latin typeface="Franklin Gothic Medium" charset="0"/>
                <a:ea typeface="ＭＳ Ｐゴシック" charset="-128"/>
                <a:cs typeface="ＭＳ Ｐゴシック" pitchFamily="-109" charset="-128"/>
              </a:defRPr>
            </a:lvl3pPr>
            <a:lvl4pPr algn="ctr" defTabSz="457200" rtl="0" eaLnBrk="0" fontAlgn="base" hangingPunct="0">
              <a:spcBef>
                <a:spcPct val="0"/>
              </a:spcBef>
              <a:spcAft>
                <a:spcPct val="0"/>
              </a:spcAft>
              <a:defRPr sz="4400">
                <a:solidFill>
                  <a:schemeClr val="tx1"/>
                </a:solidFill>
                <a:latin typeface="Franklin Gothic Medium" charset="0"/>
                <a:ea typeface="ＭＳ Ｐゴシック" charset="-128"/>
                <a:cs typeface="ＭＳ Ｐゴシック" pitchFamily="-109" charset="-128"/>
              </a:defRPr>
            </a:lvl4pPr>
            <a:lvl5pPr algn="ctr" defTabSz="457200" rtl="0" eaLnBrk="0" fontAlgn="base" hangingPunct="0">
              <a:spcBef>
                <a:spcPct val="0"/>
              </a:spcBef>
              <a:spcAft>
                <a:spcPct val="0"/>
              </a:spcAft>
              <a:defRPr sz="4400">
                <a:solidFill>
                  <a:schemeClr val="tx1"/>
                </a:solidFill>
                <a:latin typeface="Franklin Gothic Medium" charset="0"/>
                <a:ea typeface="ＭＳ Ｐゴシック" charset="-128"/>
                <a:cs typeface="ＭＳ Ｐゴシック" pitchFamily="-109" charset="-128"/>
              </a:defRPr>
            </a:lvl5pPr>
            <a:lvl6pPr marL="457200" algn="ctr" defTabSz="457200" rtl="0" fontAlgn="base">
              <a:spcBef>
                <a:spcPct val="0"/>
              </a:spcBef>
              <a:spcAft>
                <a:spcPct val="0"/>
              </a:spcAft>
              <a:defRPr sz="4400">
                <a:solidFill>
                  <a:schemeClr val="tx1"/>
                </a:solidFill>
                <a:latin typeface="Franklin Gothic Medium" charset="0"/>
                <a:ea typeface="ＭＳ Ｐゴシック" charset="-128"/>
              </a:defRPr>
            </a:lvl6pPr>
            <a:lvl7pPr marL="914400" algn="ctr" defTabSz="457200" rtl="0" fontAlgn="base">
              <a:spcBef>
                <a:spcPct val="0"/>
              </a:spcBef>
              <a:spcAft>
                <a:spcPct val="0"/>
              </a:spcAft>
              <a:defRPr sz="4400">
                <a:solidFill>
                  <a:schemeClr val="tx1"/>
                </a:solidFill>
                <a:latin typeface="Franklin Gothic Medium" charset="0"/>
                <a:ea typeface="ＭＳ Ｐゴシック" charset="-128"/>
              </a:defRPr>
            </a:lvl7pPr>
            <a:lvl8pPr marL="1371600" algn="ctr" defTabSz="457200" rtl="0" fontAlgn="base">
              <a:spcBef>
                <a:spcPct val="0"/>
              </a:spcBef>
              <a:spcAft>
                <a:spcPct val="0"/>
              </a:spcAft>
              <a:defRPr sz="4400">
                <a:solidFill>
                  <a:schemeClr val="tx1"/>
                </a:solidFill>
                <a:latin typeface="Franklin Gothic Medium" charset="0"/>
                <a:ea typeface="ＭＳ Ｐゴシック" charset="-128"/>
              </a:defRPr>
            </a:lvl8pPr>
            <a:lvl9pPr marL="1828800" algn="ctr" defTabSz="457200" rtl="0" fontAlgn="base">
              <a:spcBef>
                <a:spcPct val="0"/>
              </a:spcBef>
              <a:spcAft>
                <a:spcPct val="0"/>
              </a:spcAft>
              <a:defRPr sz="4400">
                <a:solidFill>
                  <a:schemeClr val="tx1"/>
                </a:solidFill>
                <a:latin typeface="Franklin Gothic Medium" charset="0"/>
                <a:ea typeface="ＭＳ Ｐゴシック" charset="-128"/>
              </a:defRPr>
            </a:lvl9pPr>
          </a:lstStyle>
          <a:p>
            <a:pPr algn="l" eaLnBrk="1" hangingPunct="1"/>
            <a:r>
              <a:rPr lang="en-US" sz="4000" b="1" dirty="0">
                <a:solidFill>
                  <a:srgbClr val="000000"/>
                </a:solidFill>
                <a:latin typeface="Tahoma" charset="0"/>
                <a:ea typeface="ＭＳ Ｐゴシック" charset="0"/>
                <a:cs typeface="Tahoma" charset="0"/>
              </a:rPr>
              <a:t>Comparison Indicators</a:t>
            </a:r>
            <a:br>
              <a:rPr lang="en-US" sz="4000" b="1" dirty="0">
                <a:solidFill>
                  <a:srgbClr val="000000"/>
                </a:solidFill>
                <a:latin typeface="Tahoma" charset="0"/>
                <a:ea typeface="ＭＳ Ｐゴシック" charset="0"/>
                <a:cs typeface="Tahoma" charset="0"/>
              </a:rPr>
            </a:br>
            <a:r>
              <a:rPr lang="en-US" sz="1800" b="1" dirty="0">
                <a:solidFill>
                  <a:srgbClr val="000000"/>
                </a:solidFill>
                <a:latin typeface="Tahoma" charset="0"/>
                <a:ea typeface="ＭＳ Ｐゴシック" charset="0"/>
                <a:cs typeface="Tahoma" charset="0"/>
              </a:rPr>
              <a:t>(based on similar projects)</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Number Placeholder 8"/>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5E410A-6309-A448-B44C-117E48AB02BE}" type="slidenum">
              <a:rPr lang="en-US" sz="1200">
                <a:solidFill>
                  <a:srgbClr val="898989"/>
                </a:solidFill>
                <a:latin typeface="Calibri" charset="0"/>
              </a:rPr>
              <a:pPr eaLnBrk="1" hangingPunct="1"/>
              <a:t>12</a:t>
            </a:fld>
            <a:endParaRPr lang="en-US" sz="1200">
              <a:solidFill>
                <a:srgbClr val="898989"/>
              </a:solidFill>
              <a:latin typeface="Calibri" charset="0"/>
            </a:endParaRPr>
          </a:p>
        </p:txBody>
      </p:sp>
      <p:sp>
        <p:nvSpPr>
          <p:cNvPr id="48130" name="Rectangle 3"/>
          <p:cNvSpPr>
            <a:spLocks noGrp="1" noChangeArrowheads="1"/>
          </p:cNvSpPr>
          <p:nvPr>
            <p:ph type="title" idx="4294967295"/>
          </p:nvPr>
        </p:nvSpPr>
        <p:spPr>
          <a:xfrm>
            <a:off x="726661" y="806450"/>
            <a:ext cx="8229600" cy="1455738"/>
          </a:xfrm>
        </p:spPr>
        <p:txBody>
          <a:bodyPr anchor="t"/>
          <a:lstStyle/>
          <a:p>
            <a:pPr algn="l" eaLnBrk="1" hangingPunct="1">
              <a:lnSpc>
                <a:spcPts val="3700"/>
              </a:lnSpc>
            </a:pPr>
            <a:r>
              <a:rPr lang="en-US" sz="4000" b="1" dirty="0">
                <a:solidFill>
                  <a:srgbClr val="000000"/>
                </a:solidFill>
                <a:latin typeface="Tahoma" charset="0"/>
                <a:ea typeface="ＭＳ Ｐゴシック" charset="0"/>
                <a:cs typeface="Tahoma" charset="0"/>
              </a:rPr>
              <a:t>General Awareness and </a:t>
            </a:r>
            <a:br>
              <a:rPr lang="en-US" sz="4000" b="1" dirty="0">
                <a:solidFill>
                  <a:srgbClr val="000000"/>
                </a:solidFill>
                <a:latin typeface="Tahoma" charset="0"/>
                <a:ea typeface="ＭＳ Ｐゴシック" charset="0"/>
                <a:cs typeface="Tahoma" charset="0"/>
              </a:rPr>
            </a:br>
            <a:r>
              <a:rPr lang="en-US" sz="4000" b="1" dirty="0">
                <a:solidFill>
                  <a:srgbClr val="000000"/>
                </a:solidFill>
                <a:latin typeface="Tahoma" charset="0"/>
                <a:ea typeface="ＭＳ Ｐゴシック" charset="0"/>
                <a:cs typeface="Tahoma" charset="0"/>
              </a:rPr>
              <a:t>Community Support</a:t>
            </a:r>
          </a:p>
        </p:txBody>
      </p:sp>
      <p:graphicFrame>
        <p:nvGraphicFramePr>
          <p:cNvPr id="5" name="Group 33"/>
          <p:cNvGraphicFramePr>
            <a:graphicFrameLocks noGrp="1"/>
          </p:cNvGraphicFramePr>
          <p:nvPr>
            <p:ph sz="half" idx="4294967295"/>
            <p:extLst>
              <p:ext uri="{D42A27DB-BD31-4B8C-83A1-F6EECF244321}">
                <p14:modId xmlns:p14="http://schemas.microsoft.com/office/powerpoint/2010/main" val="2364312696"/>
              </p:ext>
            </p:extLst>
          </p:nvPr>
        </p:nvGraphicFramePr>
        <p:xfrm>
          <a:off x="914400" y="2495550"/>
          <a:ext cx="5953125" cy="835025"/>
        </p:xfrm>
        <a:graphic>
          <a:graphicData uri="http://schemas.openxmlformats.org/drawingml/2006/table">
            <a:tbl>
              <a:tblPr/>
              <a:tblGrid>
                <a:gridCol w="1489075">
                  <a:extLst>
                    <a:ext uri="{9D8B030D-6E8A-4147-A177-3AD203B41FA5}">
                      <a16:colId xmlns:a16="http://schemas.microsoft.com/office/drawing/2014/main" xmlns="" val="20000"/>
                    </a:ext>
                  </a:extLst>
                </a:gridCol>
                <a:gridCol w="1487488">
                  <a:extLst>
                    <a:ext uri="{9D8B030D-6E8A-4147-A177-3AD203B41FA5}">
                      <a16:colId xmlns:a16="http://schemas.microsoft.com/office/drawing/2014/main" xmlns="" val="20001"/>
                    </a:ext>
                  </a:extLst>
                </a:gridCol>
                <a:gridCol w="1489075">
                  <a:extLst>
                    <a:ext uri="{9D8B030D-6E8A-4147-A177-3AD203B41FA5}">
                      <a16:colId xmlns:a16="http://schemas.microsoft.com/office/drawing/2014/main" xmlns="" val="20002"/>
                    </a:ext>
                  </a:extLst>
                </a:gridCol>
                <a:gridCol w="1487487">
                  <a:extLst>
                    <a:ext uri="{9D8B030D-6E8A-4147-A177-3AD203B41FA5}">
                      <a16:colId xmlns:a16="http://schemas.microsoft.com/office/drawing/2014/main" xmlns="" val="20003"/>
                    </a:ext>
                  </a:extLst>
                </a:gridCol>
              </a:tblGrid>
              <a:tr h="525462">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dirty="0">
                          <a:ln>
                            <a:noFill/>
                          </a:ln>
                          <a:solidFill>
                            <a:srgbClr val="000000"/>
                          </a:solidFill>
                          <a:effectLst/>
                          <a:latin typeface="Tahoma"/>
                          <a:ea typeface="ＭＳ Ｐゴシック" pitchFamily="-1" charset="-128"/>
                          <a:cs typeface="Tahoma"/>
                        </a:rPr>
                        <a:t>Very Much So</a:t>
                      </a:r>
                    </a:p>
                  </a:txBody>
                  <a:tcPr marT="45755" marB="4575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dirty="0">
                          <a:ln>
                            <a:noFill/>
                          </a:ln>
                          <a:solidFill>
                            <a:srgbClr val="000000"/>
                          </a:solidFill>
                          <a:effectLst/>
                          <a:latin typeface="Tahoma"/>
                          <a:ea typeface="ＭＳ Ｐゴシック" pitchFamily="-1" charset="-128"/>
                          <a:cs typeface="Tahoma"/>
                        </a:rPr>
                        <a:t>Yes</a:t>
                      </a:r>
                    </a:p>
                  </a:txBody>
                  <a:tcPr marT="45755" marB="4575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dirty="0">
                          <a:ln>
                            <a:noFill/>
                          </a:ln>
                          <a:solidFill>
                            <a:srgbClr val="000000"/>
                          </a:solidFill>
                          <a:effectLst/>
                          <a:latin typeface="Tahoma"/>
                          <a:ea typeface="ＭＳ Ｐゴシック" pitchFamily="-1" charset="-128"/>
                          <a:cs typeface="Tahoma"/>
                        </a:rPr>
                        <a:t>Somewhat</a:t>
                      </a:r>
                    </a:p>
                  </a:txBody>
                  <a:tcPr marT="45755" marB="4575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dirty="0">
                          <a:ln>
                            <a:noFill/>
                          </a:ln>
                          <a:solidFill>
                            <a:srgbClr val="000000"/>
                          </a:solidFill>
                          <a:effectLst/>
                          <a:latin typeface="Tahoma"/>
                          <a:ea typeface="ＭＳ Ｐゴシック" pitchFamily="-1" charset="-128"/>
                          <a:cs typeface="Tahoma"/>
                        </a:rPr>
                        <a:t>No</a:t>
                      </a:r>
                    </a:p>
                  </a:txBody>
                  <a:tcPr marT="45755" marB="4575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09563">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dirty="0">
                          <a:ln>
                            <a:noFill/>
                          </a:ln>
                          <a:solidFill>
                            <a:srgbClr val="000000"/>
                          </a:solidFill>
                          <a:effectLst/>
                          <a:latin typeface="Tahoma"/>
                          <a:ea typeface="ＭＳ Ｐゴシック" pitchFamily="-1" charset="-128"/>
                          <a:cs typeface="Tahoma"/>
                        </a:rPr>
                        <a:t>77%</a:t>
                      </a:r>
                    </a:p>
                  </a:txBody>
                  <a:tcPr marT="45755" marB="4575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dirty="0">
                          <a:ln>
                            <a:noFill/>
                          </a:ln>
                          <a:solidFill>
                            <a:srgbClr val="000000"/>
                          </a:solidFill>
                          <a:effectLst/>
                          <a:latin typeface="Tahoma"/>
                          <a:ea typeface="ＭＳ Ｐゴシック" pitchFamily="-1" charset="-128"/>
                          <a:cs typeface="Tahoma"/>
                        </a:rPr>
                        <a:t>23%</a:t>
                      </a:r>
                    </a:p>
                  </a:txBody>
                  <a:tcPr marT="45755" marB="4575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dirty="0">
                          <a:ln>
                            <a:noFill/>
                          </a:ln>
                          <a:solidFill>
                            <a:srgbClr val="000000"/>
                          </a:solidFill>
                          <a:effectLst/>
                          <a:latin typeface="Tahoma"/>
                          <a:ea typeface="ＭＳ Ｐゴシック" pitchFamily="-1" charset="-128"/>
                          <a:cs typeface="Tahoma"/>
                        </a:rPr>
                        <a:t>0%</a:t>
                      </a:r>
                    </a:p>
                  </a:txBody>
                  <a:tcPr marT="45755" marB="4575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dirty="0">
                          <a:ln>
                            <a:noFill/>
                          </a:ln>
                          <a:solidFill>
                            <a:srgbClr val="000000"/>
                          </a:solidFill>
                          <a:effectLst/>
                          <a:latin typeface="Tahoma"/>
                          <a:ea typeface="ＭＳ Ｐゴシック" pitchFamily="-1" charset="-128"/>
                          <a:cs typeface="Tahoma"/>
                        </a:rPr>
                        <a:t>0%</a:t>
                      </a:r>
                    </a:p>
                  </a:txBody>
                  <a:tcPr marT="45755" marB="4575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47126" name="Rectangle 8"/>
          <p:cNvSpPr txBox="1">
            <a:spLocks noChangeArrowheads="1"/>
          </p:cNvSpPr>
          <p:nvPr/>
        </p:nvSpPr>
        <p:spPr bwMode="auto">
          <a:xfrm>
            <a:off x="565149" y="4460447"/>
            <a:ext cx="7499351" cy="1778021"/>
          </a:xfrm>
          <a:prstGeom prst="rect">
            <a:avLst/>
          </a:prstGeom>
          <a:noFill/>
          <a:ln>
            <a:noFill/>
          </a:ln>
          <a:extLst/>
        </p:spPr>
        <p:txBody>
          <a:bodyPr lIns="0" tIns="0" rIns="0" bIns="0" numCol="2"/>
          <a:lstStyle>
            <a:lvl1pPr marL="339725" indent="-339725" eaLnBrk="0" hangingPunct="0">
              <a:defRPr sz="2400">
                <a:solidFill>
                  <a:schemeClr val="tx1"/>
                </a:solidFill>
                <a:latin typeface="Arial" charset="0"/>
                <a:ea typeface="ＭＳ Ｐゴシック" charset="0"/>
                <a:cs typeface="ＭＳ Ｐゴシック" charset="0"/>
              </a:defRPr>
            </a:lvl1pPr>
            <a:lvl2pPr marL="798513" indent="-34448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739775" lvl="1" indent="-285750" defTabSz="914400" eaLnBrk="1" hangingPunct="1">
              <a:lnSpc>
                <a:spcPct val="90000"/>
              </a:lnSpc>
              <a:spcBef>
                <a:spcPct val="30000"/>
              </a:spcBef>
              <a:buClr>
                <a:schemeClr val="accent1">
                  <a:lumMod val="75000"/>
                </a:schemeClr>
              </a:buClr>
              <a:buFont typeface="Arial"/>
              <a:buChar char="•"/>
              <a:defRPr/>
            </a:pPr>
            <a:r>
              <a:rPr lang="en-US" sz="1600" dirty="0">
                <a:solidFill>
                  <a:srgbClr val="0D0D0D"/>
                </a:solidFill>
                <a:latin typeface="Tahoma"/>
                <a:cs typeface="Tahoma"/>
              </a:rPr>
              <a:t>Staff are positive role models</a:t>
            </a:r>
          </a:p>
          <a:p>
            <a:pPr marL="739775" lvl="1" indent="-285750" defTabSz="914400" eaLnBrk="1" hangingPunct="1">
              <a:lnSpc>
                <a:spcPct val="90000"/>
              </a:lnSpc>
              <a:spcBef>
                <a:spcPct val="30000"/>
              </a:spcBef>
              <a:buClr>
                <a:schemeClr val="accent1">
                  <a:lumMod val="75000"/>
                </a:schemeClr>
              </a:buClr>
              <a:buFont typeface="Arial"/>
              <a:buChar char="•"/>
              <a:defRPr/>
            </a:pPr>
            <a:r>
              <a:rPr lang="en-US" sz="1600" dirty="0">
                <a:solidFill>
                  <a:srgbClr val="0D0D0D"/>
                </a:solidFill>
                <a:latin typeface="Tahoma"/>
                <a:cs typeface="Tahoma"/>
              </a:rPr>
              <a:t>Relationships</a:t>
            </a:r>
          </a:p>
          <a:p>
            <a:pPr marL="739775" lvl="1" indent="-285750" defTabSz="914400" eaLnBrk="1" hangingPunct="1">
              <a:lnSpc>
                <a:spcPct val="90000"/>
              </a:lnSpc>
              <a:spcBef>
                <a:spcPct val="30000"/>
              </a:spcBef>
              <a:buClr>
                <a:schemeClr val="accent1">
                  <a:lumMod val="75000"/>
                </a:schemeClr>
              </a:buClr>
              <a:buFont typeface="Arial"/>
              <a:buChar char="•"/>
              <a:defRPr/>
            </a:pPr>
            <a:r>
              <a:rPr lang="en-US" sz="1600" dirty="0">
                <a:solidFill>
                  <a:srgbClr val="0D0D0D"/>
                </a:solidFill>
                <a:latin typeface="Tahoma"/>
                <a:cs typeface="Tahoma"/>
              </a:rPr>
              <a:t>Safe environment</a:t>
            </a:r>
          </a:p>
          <a:p>
            <a:pPr marL="739775" lvl="1" indent="-285750" defTabSz="914400" eaLnBrk="1" hangingPunct="1">
              <a:lnSpc>
                <a:spcPct val="90000"/>
              </a:lnSpc>
              <a:spcBef>
                <a:spcPct val="30000"/>
              </a:spcBef>
              <a:buClr>
                <a:schemeClr val="accent1">
                  <a:lumMod val="75000"/>
                </a:schemeClr>
              </a:buClr>
              <a:buFont typeface="Arial"/>
              <a:buChar char="•"/>
              <a:defRPr/>
            </a:pPr>
            <a:r>
              <a:rPr lang="en-US" sz="1600" dirty="0">
                <a:solidFill>
                  <a:srgbClr val="0D0D0D"/>
                </a:solidFill>
                <a:latin typeface="Tahoma"/>
                <a:cs typeface="Tahoma"/>
              </a:rPr>
              <a:t>Life changing</a:t>
            </a:r>
          </a:p>
          <a:p>
            <a:pPr marL="739775" lvl="1" indent="-285750" defTabSz="914400" eaLnBrk="1" hangingPunct="1">
              <a:lnSpc>
                <a:spcPct val="90000"/>
              </a:lnSpc>
              <a:spcBef>
                <a:spcPct val="30000"/>
              </a:spcBef>
              <a:buClr>
                <a:schemeClr val="accent1">
                  <a:lumMod val="75000"/>
                </a:schemeClr>
              </a:buClr>
              <a:buFont typeface="Arial"/>
              <a:buChar char="•"/>
              <a:defRPr/>
            </a:pPr>
            <a:r>
              <a:rPr lang="en-US" sz="1600" dirty="0">
                <a:solidFill>
                  <a:srgbClr val="0D0D0D"/>
                </a:solidFill>
                <a:latin typeface="Tahoma"/>
                <a:cs typeface="Tahoma"/>
              </a:rPr>
              <a:t>Character Values</a:t>
            </a:r>
          </a:p>
          <a:p>
            <a:pPr marL="739775" lvl="1" indent="-285750" defTabSz="914400" eaLnBrk="1" hangingPunct="1">
              <a:lnSpc>
                <a:spcPct val="90000"/>
              </a:lnSpc>
              <a:spcBef>
                <a:spcPct val="30000"/>
              </a:spcBef>
              <a:buClr>
                <a:schemeClr val="accent1">
                  <a:lumMod val="75000"/>
                </a:schemeClr>
              </a:buClr>
              <a:buFont typeface="Arial"/>
              <a:buChar char="•"/>
              <a:defRPr/>
            </a:pPr>
            <a:r>
              <a:rPr lang="en-US" sz="1600" dirty="0">
                <a:solidFill>
                  <a:srgbClr val="0D0D0D"/>
                </a:solidFill>
                <a:latin typeface="Tahoma"/>
                <a:cs typeface="Tahoma"/>
              </a:rPr>
              <a:t>Great traditions</a:t>
            </a:r>
          </a:p>
          <a:p>
            <a:pPr marL="739775" lvl="1" indent="-285750" defTabSz="914400" eaLnBrk="1" hangingPunct="1">
              <a:lnSpc>
                <a:spcPct val="90000"/>
              </a:lnSpc>
              <a:spcBef>
                <a:spcPct val="30000"/>
              </a:spcBef>
              <a:buClr>
                <a:schemeClr val="accent1">
                  <a:lumMod val="75000"/>
                </a:schemeClr>
              </a:buClr>
              <a:buFont typeface="Arial"/>
              <a:buChar char="•"/>
              <a:defRPr/>
            </a:pPr>
            <a:r>
              <a:rPr lang="en-US" sz="1600" dirty="0">
                <a:solidFill>
                  <a:srgbClr val="0D0D0D"/>
                </a:solidFill>
                <a:latin typeface="Tahoma"/>
                <a:cs typeface="Tahoma"/>
              </a:rPr>
              <a:t>Meeting kids who are different then you</a:t>
            </a:r>
          </a:p>
          <a:p>
            <a:pPr marL="739775" lvl="1" indent="-285750" defTabSz="914400" eaLnBrk="1" hangingPunct="1">
              <a:lnSpc>
                <a:spcPct val="90000"/>
              </a:lnSpc>
              <a:spcBef>
                <a:spcPct val="30000"/>
              </a:spcBef>
              <a:buClr>
                <a:schemeClr val="accent1">
                  <a:lumMod val="75000"/>
                </a:schemeClr>
              </a:buClr>
              <a:buFont typeface="Arial"/>
              <a:buChar char="•"/>
              <a:defRPr/>
            </a:pPr>
            <a:r>
              <a:rPr lang="en-US" sz="1600" dirty="0">
                <a:solidFill>
                  <a:srgbClr val="0D0D0D"/>
                </a:solidFill>
                <a:latin typeface="Tahoma"/>
                <a:cs typeface="Tahoma"/>
              </a:rPr>
              <a:t>“Helped me be the person I am today”</a:t>
            </a:r>
          </a:p>
          <a:p>
            <a:pPr marL="739775" lvl="1" indent="-285750" defTabSz="914400" eaLnBrk="1" hangingPunct="1">
              <a:lnSpc>
                <a:spcPct val="90000"/>
              </a:lnSpc>
              <a:spcBef>
                <a:spcPct val="30000"/>
              </a:spcBef>
              <a:buClr>
                <a:schemeClr val="accent1">
                  <a:lumMod val="75000"/>
                </a:schemeClr>
              </a:buClr>
              <a:buFont typeface="Arial"/>
              <a:buChar char="•"/>
              <a:defRPr/>
            </a:pPr>
            <a:r>
              <a:rPr lang="en-US" sz="1600" dirty="0">
                <a:solidFill>
                  <a:srgbClr val="0D0D0D"/>
                </a:solidFill>
                <a:latin typeface="Tahoma"/>
                <a:cs typeface="Tahoma"/>
              </a:rPr>
              <a:t>Light-hearted, fun, happy, silly place”</a:t>
            </a:r>
          </a:p>
          <a:p>
            <a:pPr marL="739775" lvl="1" indent="-285750" defTabSz="914400" eaLnBrk="1" hangingPunct="1">
              <a:lnSpc>
                <a:spcPct val="90000"/>
              </a:lnSpc>
              <a:spcBef>
                <a:spcPct val="30000"/>
              </a:spcBef>
              <a:buClr>
                <a:schemeClr val="accent1">
                  <a:lumMod val="75000"/>
                </a:schemeClr>
              </a:buClr>
              <a:buFont typeface="Arial"/>
              <a:buChar char="•"/>
              <a:defRPr/>
            </a:pPr>
            <a:endParaRPr lang="en-US" sz="1600" dirty="0">
              <a:solidFill>
                <a:srgbClr val="FF0000"/>
              </a:solidFill>
              <a:latin typeface="Tahoma"/>
              <a:cs typeface="Tahoma"/>
            </a:endParaRPr>
          </a:p>
          <a:p>
            <a:pPr marL="739775" lvl="1" indent="-285750" defTabSz="914400" eaLnBrk="1" hangingPunct="1">
              <a:lnSpc>
                <a:spcPct val="90000"/>
              </a:lnSpc>
              <a:spcBef>
                <a:spcPct val="30000"/>
              </a:spcBef>
              <a:buClr>
                <a:schemeClr val="accent1">
                  <a:lumMod val="75000"/>
                </a:schemeClr>
              </a:buClr>
              <a:buFont typeface="Arial"/>
              <a:buChar char="•"/>
              <a:defRPr/>
            </a:pPr>
            <a:endParaRPr lang="en-US" sz="1800" dirty="0">
              <a:latin typeface="Calibri" charset="0"/>
            </a:endParaRPr>
          </a:p>
          <a:p>
            <a:pPr lvl="1" defTabSz="914400" eaLnBrk="1" hangingPunct="1">
              <a:lnSpc>
                <a:spcPct val="90000"/>
              </a:lnSpc>
              <a:spcBef>
                <a:spcPct val="30000"/>
              </a:spcBef>
              <a:buClr>
                <a:schemeClr val="accent2"/>
              </a:buClr>
              <a:buFont typeface="Wingdings" charset="0"/>
              <a:buChar char="Ø"/>
              <a:defRPr/>
            </a:pPr>
            <a:endParaRPr lang="en-US" sz="1400" dirty="0">
              <a:solidFill>
                <a:schemeClr val="accent2"/>
              </a:solidFill>
              <a:latin typeface="Calibri" charset="0"/>
            </a:endParaRPr>
          </a:p>
          <a:p>
            <a:pPr defTabSz="914400" eaLnBrk="1" hangingPunct="1">
              <a:lnSpc>
                <a:spcPct val="90000"/>
              </a:lnSpc>
              <a:spcBef>
                <a:spcPct val="30000"/>
              </a:spcBef>
              <a:buClr>
                <a:schemeClr val="accent2"/>
              </a:buClr>
              <a:buFont typeface="Wingdings" charset="0"/>
              <a:buNone/>
              <a:defRPr/>
            </a:pPr>
            <a:r>
              <a:rPr lang="en-US" sz="1400" dirty="0">
                <a:solidFill>
                  <a:schemeClr val="accent2"/>
                </a:solidFill>
                <a:latin typeface="Calibri" charset="0"/>
              </a:rPr>
              <a:t>		</a:t>
            </a:r>
            <a:r>
              <a:rPr lang="en-US" sz="1400" dirty="0">
                <a:solidFill>
                  <a:srgbClr val="000000"/>
                </a:solidFill>
                <a:latin typeface="Calibri" charset="0"/>
              </a:rPr>
              <a:t>	      </a:t>
            </a:r>
          </a:p>
        </p:txBody>
      </p:sp>
      <p:sp>
        <p:nvSpPr>
          <p:cNvPr id="48149" name="Text Box 32"/>
          <p:cNvSpPr txBox="1">
            <a:spLocks noChangeArrowheads="1"/>
          </p:cNvSpPr>
          <p:nvPr/>
        </p:nvSpPr>
        <p:spPr bwMode="auto">
          <a:xfrm>
            <a:off x="819150" y="1892300"/>
            <a:ext cx="79009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chemeClr val="accent2"/>
              </a:buClr>
            </a:pPr>
            <a:r>
              <a:rPr lang="en-US" sz="1800" dirty="0">
                <a:latin typeface="Tahoma" charset="0"/>
                <a:cs typeface="Tahoma" charset="0"/>
              </a:rPr>
              <a:t>Are you familiar with YMCA Camp Minikani, its programs and activities?</a:t>
            </a:r>
          </a:p>
        </p:txBody>
      </p:sp>
      <p:sp>
        <p:nvSpPr>
          <p:cNvPr id="48151" name="TextBox 7"/>
          <p:cNvSpPr txBox="1">
            <a:spLocks noChangeArrowheads="1"/>
          </p:cNvSpPr>
          <p:nvPr/>
        </p:nvSpPr>
        <p:spPr bwMode="auto">
          <a:xfrm>
            <a:off x="914400" y="3650822"/>
            <a:ext cx="71501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latin typeface="Tahoma" charset="0"/>
                <a:cs typeface="Tahoma" charset="0"/>
              </a:rPr>
              <a:t>What is the most important benefit a community derives from the presence of YMCA Camp Minikani?</a:t>
            </a:r>
          </a:p>
          <a:p>
            <a:pPr eaLnBrk="1" hangingPunct="1"/>
            <a:endParaRPr lang="en-US" sz="1800" dirty="0"/>
          </a:p>
        </p:txBody>
      </p:sp>
      <p:sp>
        <p:nvSpPr>
          <p:cNvPr id="11" name="Oval 10"/>
          <p:cNvSpPr>
            <a:spLocks noChangeArrowheads="1"/>
          </p:cNvSpPr>
          <p:nvPr/>
        </p:nvSpPr>
        <p:spPr bwMode="auto">
          <a:xfrm>
            <a:off x="565150" y="2855081"/>
            <a:ext cx="244475" cy="227012"/>
          </a:xfrm>
          <a:prstGeom prst="ellipse">
            <a:avLst/>
          </a:prstGeom>
          <a:solidFill>
            <a:schemeClr val="accent1"/>
          </a:solidFill>
          <a:ln w="9525">
            <a:noFill/>
            <a:round/>
            <a:headEnd/>
            <a:tailEnd/>
          </a:ln>
          <a:effectLst>
            <a:outerShdw blurRad="40000" dist="23000" dir="5400000" rotWithShape="0">
              <a:srgbClr val="000000">
                <a:alpha val="34998"/>
              </a:srgbClr>
            </a:outerShdw>
          </a:effectLst>
        </p:spPr>
        <p:txBody>
          <a:bodyPr anchor="ctr"/>
          <a:lstStyle/>
          <a:p>
            <a:pPr algn="ctr">
              <a:defRPr/>
            </a:pPr>
            <a:endParaRPr lang="en-US" dirty="0">
              <a:solidFill>
                <a:schemeClr val="lt1"/>
              </a:solidFill>
              <a:latin typeface="+mn-lt"/>
              <a:ea typeface="+mn-ea"/>
              <a:cs typeface="+mn-cs"/>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4"/>
          <p:cNvSpPr txBox="1">
            <a:spLocks noChangeArrowheads="1"/>
          </p:cNvSpPr>
          <p:nvPr/>
        </p:nvSpPr>
        <p:spPr bwMode="auto">
          <a:xfrm>
            <a:off x="968375" y="3257826"/>
            <a:ext cx="7704138" cy="3182662"/>
          </a:xfrm>
          <a:prstGeom prst="rect">
            <a:avLst/>
          </a:prstGeom>
          <a:noFill/>
          <a:ln>
            <a:noFill/>
          </a:ln>
          <a:extLst/>
        </p:spPr>
        <p:txBody>
          <a:bodyPr lIns="0" tIns="0" rIns="0" bIns="0"/>
          <a:lstStyle>
            <a:lvl1pPr marL="339725" indent="-339725" eaLnBrk="0" hangingPunct="0">
              <a:defRPr sz="2400">
                <a:solidFill>
                  <a:schemeClr val="tx1"/>
                </a:solidFill>
                <a:latin typeface="Arial" charset="0"/>
                <a:ea typeface="ＭＳ Ｐゴシック" charset="0"/>
                <a:cs typeface="ＭＳ Ｐゴシック" charset="0"/>
              </a:defRPr>
            </a:lvl1pPr>
            <a:lvl2pPr marL="798513" indent="-34448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spcBef>
                <a:spcPct val="30000"/>
              </a:spcBef>
              <a:buClr>
                <a:srgbClr val="008000"/>
              </a:buClr>
              <a:defRPr/>
            </a:pPr>
            <a:r>
              <a:rPr lang="en-US" sz="1800" b="1" dirty="0">
                <a:latin typeface="Tahoma"/>
                <a:cs typeface="Tahoma"/>
              </a:rPr>
              <a:t>Comments on image:</a:t>
            </a:r>
          </a:p>
          <a:p>
            <a:pPr defTabSz="914400" eaLnBrk="1" hangingPunct="1">
              <a:lnSpc>
                <a:spcPct val="90000"/>
              </a:lnSpc>
              <a:spcBef>
                <a:spcPct val="30000"/>
              </a:spcBef>
              <a:buClr>
                <a:schemeClr val="accent1">
                  <a:lumMod val="75000"/>
                </a:schemeClr>
              </a:buClr>
              <a:buFont typeface="Arial"/>
              <a:buChar char="•"/>
              <a:defRPr/>
            </a:pPr>
            <a:r>
              <a:rPr lang="en-US" sz="1600" dirty="0">
                <a:solidFill>
                  <a:srgbClr val="0D0D0D"/>
                </a:solidFill>
                <a:latin typeface="Tahoma"/>
                <a:cs typeface="Tahoma"/>
              </a:rPr>
              <a:t>Very good reputation</a:t>
            </a:r>
          </a:p>
          <a:p>
            <a:pPr defTabSz="914400" eaLnBrk="1" hangingPunct="1">
              <a:lnSpc>
                <a:spcPct val="90000"/>
              </a:lnSpc>
              <a:spcBef>
                <a:spcPct val="30000"/>
              </a:spcBef>
              <a:buClr>
                <a:schemeClr val="accent1">
                  <a:lumMod val="75000"/>
                </a:schemeClr>
              </a:buClr>
              <a:buFont typeface="Arial"/>
              <a:buChar char="•"/>
              <a:defRPr/>
            </a:pPr>
            <a:r>
              <a:rPr lang="en-US" altLang="ja-JP" sz="1600" dirty="0">
                <a:solidFill>
                  <a:srgbClr val="0D0D0D"/>
                </a:solidFill>
                <a:latin typeface="Tahoma"/>
                <a:cs typeface="Tahoma"/>
              </a:rPr>
              <a:t>Highly regarded</a:t>
            </a:r>
          </a:p>
          <a:p>
            <a:pPr defTabSz="914400" eaLnBrk="1" hangingPunct="1">
              <a:lnSpc>
                <a:spcPct val="90000"/>
              </a:lnSpc>
              <a:spcBef>
                <a:spcPct val="30000"/>
              </a:spcBef>
              <a:buClr>
                <a:schemeClr val="accent1">
                  <a:lumMod val="75000"/>
                </a:schemeClr>
              </a:buClr>
              <a:buFont typeface="Arial"/>
              <a:buChar char="•"/>
              <a:defRPr/>
            </a:pPr>
            <a:r>
              <a:rPr lang="en-US" altLang="ja-JP" sz="1600" dirty="0">
                <a:solidFill>
                  <a:srgbClr val="0D0D0D"/>
                </a:solidFill>
                <a:latin typeface="Tahoma"/>
                <a:cs typeface="Tahoma"/>
              </a:rPr>
              <a:t>Leadership</a:t>
            </a:r>
          </a:p>
          <a:p>
            <a:pPr defTabSz="914400" eaLnBrk="1" hangingPunct="1">
              <a:lnSpc>
                <a:spcPct val="90000"/>
              </a:lnSpc>
              <a:spcBef>
                <a:spcPct val="30000"/>
              </a:spcBef>
              <a:buClr>
                <a:schemeClr val="accent1">
                  <a:lumMod val="75000"/>
                </a:schemeClr>
              </a:buClr>
              <a:buFont typeface="Arial"/>
              <a:buChar char="•"/>
              <a:defRPr/>
            </a:pPr>
            <a:r>
              <a:rPr lang="en-US" altLang="ja-JP" sz="1600" dirty="0">
                <a:solidFill>
                  <a:srgbClr val="0D0D0D"/>
                </a:solidFill>
                <a:latin typeface="Tahoma"/>
                <a:cs typeface="Tahoma"/>
              </a:rPr>
              <a:t>“Alumni want their kids to go there”</a:t>
            </a:r>
            <a:endParaRPr lang="en-US" altLang="ja-JP" sz="1800" dirty="0">
              <a:solidFill>
                <a:srgbClr val="0D0D0D"/>
              </a:solidFill>
              <a:latin typeface="Tahoma"/>
              <a:cs typeface="Tahoma"/>
            </a:endParaRPr>
          </a:p>
          <a:p>
            <a:pPr lvl="1" defTabSz="914400" eaLnBrk="1" hangingPunct="1">
              <a:lnSpc>
                <a:spcPct val="90000"/>
              </a:lnSpc>
              <a:spcBef>
                <a:spcPct val="30000"/>
              </a:spcBef>
              <a:buClr>
                <a:schemeClr val="accent1">
                  <a:lumMod val="75000"/>
                </a:schemeClr>
              </a:buClr>
              <a:buFont typeface="Wingdings" charset="0"/>
              <a:buChar char="Ø"/>
              <a:defRPr/>
            </a:pPr>
            <a:endParaRPr lang="en-US" altLang="ja-JP" sz="1800" dirty="0">
              <a:solidFill>
                <a:srgbClr val="000000"/>
              </a:solidFill>
              <a:latin typeface="Calibri" charset="0"/>
            </a:endParaRPr>
          </a:p>
          <a:p>
            <a:pPr lvl="1" defTabSz="914400" eaLnBrk="1" hangingPunct="1">
              <a:lnSpc>
                <a:spcPct val="90000"/>
              </a:lnSpc>
              <a:spcBef>
                <a:spcPct val="30000"/>
              </a:spcBef>
              <a:buClr>
                <a:schemeClr val="accent1">
                  <a:lumMod val="75000"/>
                </a:schemeClr>
              </a:buClr>
              <a:buFont typeface="Wingdings" charset="0"/>
              <a:buChar char="Ø"/>
              <a:defRPr/>
            </a:pPr>
            <a:endParaRPr lang="en-US" altLang="ja-JP" sz="1800" dirty="0">
              <a:solidFill>
                <a:srgbClr val="000000"/>
              </a:solidFill>
              <a:latin typeface="Calibri" charset="0"/>
            </a:endParaRPr>
          </a:p>
          <a:p>
            <a:pPr lvl="1" defTabSz="914400" eaLnBrk="1" hangingPunct="1">
              <a:lnSpc>
                <a:spcPct val="90000"/>
              </a:lnSpc>
              <a:spcBef>
                <a:spcPct val="30000"/>
              </a:spcBef>
              <a:buClr>
                <a:schemeClr val="accent1">
                  <a:lumMod val="75000"/>
                </a:schemeClr>
              </a:buClr>
              <a:buFont typeface="Wingdings" charset="0"/>
              <a:buChar char="Ø"/>
              <a:defRPr/>
            </a:pPr>
            <a:endParaRPr lang="en-US" altLang="ja-JP" sz="1800" dirty="0">
              <a:solidFill>
                <a:srgbClr val="000000"/>
              </a:solidFill>
              <a:latin typeface="Calibri" charset="0"/>
            </a:endParaRPr>
          </a:p>
          <a:p>
            <a:pPr lvl="1" defTabSz="914400" eaLnBrk="1" hangingPunct="1">
              <a:lnSpc>
                <a:spcPct val="90000"/>
              </a:lnSpc>
              <a:spcBef>
                <a:spcPct val="30000"/>
              </a:spcBef>
              <a:buClr>
                <a:srgbClr val="008000"/>
              </a:buClr>
              <a:buFont typeface="Wingdings" charset="0"/>
              <a:buChar char="Ø"/>
              <a:defRPr/>
            </a:pPr>
            <a:endParaRPr lang="en-US" altLang="ja-JP" sz="1800" dirty="0">
              <a:solidFill>
                <a:srgbClr val="000000"/>
              </a:solidFill>
              <a:latin typeface="Calibri" charset="0"/>
            </a:endParaRPr>
          </a:p>
          <a:p>
            <a:pPr lvl="1" defTabSz="914400" eaLnBrk="1" hangingPunct="1">
              <a:lnSpc>
                <a:spcPct val="90000"/>
              </a:lnSpc>
              <a:spcBef>
                <a:spcPct val="30000"/>
              </a:spcBef>
              <a:buClr>
                <a:srgbClr val="008000"/>
              </a:buClr>
              <a:buFont typeface="Wingdings" charset="0"/>
              <a:buChar char="Ø"/>
              <a:defRPr/>
            </a:pPr>
            <a:endParaRPr lang="en-US" altLang="ja-JP" sz="1800" dirty="0">
              <a:solidFill>
                <a:srgbClr val="000000"/>
              </a:solidFill>
              <a:latin typeface="Calibri" charset="0"/>
            </a:endParaRPr>
          </a:p>
          <a:p>
            <a:pPr lvl="1" defTabSz="914400" eaLnBrk="1" hangingPunct="1">
              <a:lnSpc>
                <a:spcPct val="90000"/>
              </a:lnSpc>
              <a:spcBef>
                <a:spcPct val="30000"/>
              </a:spcBef>
              <a:buClr>
                <a:srgbClr val="008000"/>
              </a:buClr>
              <a:buFont typeface="Wingdings" charset="0"/>
              <a:buChar char="Ø"/>
              <a:defRPr/>
            </a:pPr>
            <a:endParaRPr lang="en-US" altLang="ja-JP" sz="1800" dirty="0">
              <a:solidFill>
                <a:srgbClr val="000000"/>
              </a:solidFill>
              <a:latin typeface="Calibri" charset="0"/>
            </a:endParaRPr>
          </a:p>
          <a:p>
            <a:pPr lvl="1" defTabSz="914400" eaLnBrk="1" hangingPunct="1">
              <a:lnSpc>
                <a:spcPct val="90000"/>
              </a:lnSpc>
              <a:spcBef>
                <a:spcPct val="30000"/>
              </a:spcBef>
              <a:buClr>
                <a:srgbClr val="008000"/>
              </a:buClr>
              <a:buFont typeface="Wingdings" charset="0"/>
              <a:buChar char="Ø"/>
              <a:defRPr/>
            </a:pPr>
            <a:endParaRPr lang="en-US" altLang="ja-JP" sz="1800" dirty="0">
              <a:solidFill>
                <a:srgbClr val="000000"/>
              </a:solidFill>
              <a:latin typeface="Calibri" charset="0"/>
            </a:endParaRPr>
          </a:p>
          <a:p>
            <a:pPr lvl="1" defTabSz="914400" eaLnBrk="1" hangingPunct="1">
              <a:lnSpc>
                <a:spcPct val="90000"/>
              </a:lnSpc>
              <a:spcBef>
                <a:spcPct val="30000"/>
              </a:spcBef>
              <a:buClr>
                <a:srgbClr val="008000"/>
              </a:buClr>
              <a:buFont typeface="Wingdings" charset="0"/>
              <a:buChar char="Ø"/>
              <a:defRPr/>
            </a:pPr>
            <a:endParaRPr lang="en-US" altLang="ja-JP" sz="1800" dirty="0">
              <a:solidFill>
                <a:srgbClr val="000000"/>
              </a:solidFill>
              <a:latin typeface="Calibri" charset="0"/>
            </a:endParaRPr>
          </a:p>
          <a:p>
            <a:pPr lvl="1" defTabSz="914400" eaLnBrk="1" hangingPunct="1">
              <a:lnSpc>
                <a:spcPct val="90000"/>
              </a:lnSpc>
              <a:spcBef>
                <a:spcPct val="30000"/>
              </a:spcBef>
              <a:buClr>
                <a:srgbClr val="008000"/>
              </a:buClr>
              <a:buFont typeface="Wingdings" charset="0"/>
              <a:buChar char="Ø"/>
              <a:defRPr/>
            </a:pPr>
            <a:endParaRPr lang="en-US" sz="1800" dirty="0">
              <a:latin typeface="Calibri" charset="0"/>
            </a:endParaRPr>
          </a:p>
          <a:p>
            <a:pPr lvl="1" defTabSz="914400" eaLnBrk="1" hangingPunct="1">
              <a:lnSpc>
                <a:spcPct val="90000"/>
              </a:lnSpc>
              <a:spcBef>
                <a:spcPct val="30000"/>
              </a:spcBef>
              <a:buClr>
                <a:srgbClr val="008000"/>
              </a:buClr>
              <a:buFont typeface="Wingdings" charset="0"/>
              <a:buChar char="Ø"/>
              <a:defRPr/>
            </a:pPr>
            <a:endParaRPr lang="en-US" sz="1800" dirty="0">
              <a:latin typeface="Calibri" charset="0"/>
            </a:endParaRPr>
          </a:p>
          <a:p>
            <a:pPr lvl="1" defTabSz="914400" eaLnBrk="1" hangingPunct="1">
              <a:lnSpc>
                <a:spcPct val="90000"/>
              </a:lnSpc>
              <a:spcBef>
                <a:spcPct val="30000"/>
              </a:spcBef>
              <a:buClr>
                <a:srgbClr val="008000"/>
              </a:buClr>
              <a:buFont typeface="Wingdings" charset="0"/>
              <a:buChar char="Ø"/>
              <a:defRPr/>
            </a:pPr>
            <a:endParaRPr lang="en-US" sz="1800" dirty="0">
              <a:latin typeface="Calibri" charset="0"/>
            </a:endParaRPr>
          </a:p>
          <a:p>
            <a:pPr lvl="1" defTabSz="914400" eaLnBrk="1" hangingPunct="1">
              <a:lnSpc>
                <a:spcPct val="90000"/>
              </a:lnSpc>
              <a:spcBef>
                <a:spcPct val="30000"/>
              </a:spcBef>
              <a:buClr>
                <a:schemeClr val="accent2"/>
              </a:buClr>
              <a:buFont typeface="Wingdings" charset="0"/>
              <a:buChar char="Ø"/>
              <a:defRPr/>
            </a:pPr>
            <a:endParaRPr lang="en-US" sz="1400" dirty="0">
              <a:solidFill>
                <a:srgbClr val="000000"/>
              </a:solidFill>
              <a:latin typeface="Calibri" charset="0"/>
            </a:endParaRPr>
          </a:p>
          <a:p>
            <a:pPr lvl="1" defTabSz="914400" eaLnBrk="1" hangingPunct="1">
              <a:lnSpc>
                <a:spcPct val="90000"/>
              </a:lnSpc>
              <a:spcBef>
                <a:spcPct val="30000"/>
              </a:spcBef>
              <a:buClr>
                <a:schemeClr val="accent2"/>
              </a:buClr>
              <a:buFont typeface="Wingdings" charset="0"/>
              <a:buChar char="Ø"/>
              <a:defRPr/>
            </a:pPr>
            <a:endParaRPr lang="en-US" sz="1400" dirty="0">
              <a:solidFill>
                <a:srgbClr val="000000"/>
              </a:solidFill>
              <a:latin typeface="Calibri" charset="0"/>
            </a:endParaRPr>
          </a:p>
          <a:p>
            <a:pPr lvl="1" defTabSz="914400" eaLnBrk="1" hangingPunct="1">
              <a:lnSpc>
                <a:spcPct val="90000"/>
              </a:lnSpc>
              <a:spcBef>
                <a:spcPct val="30000"/>
              </a:spcBef>
              <a:buClr>
                <a:schemeClr val="accent2"/>
              </a:buClr>
              <a:buFont typeface="Wingdings" charset="0"/>
              <a:buChar char="Ø"/>
              <a:defRPr/>
            </a:pPr>
            <a:endParaRPr lang="en-US" sz="1400" dirty="0">
              <a:solidFill>
                <a:srgbClr val="000000"/>
              </a:solidFill>
              <a:latin typeface="Calibri" charset="0"/>
            </a:endParaRPr>
          </a:p>
          <a:p>
            <a:pPr lvl="1" defTabSz="914400" eaLnBrk="1" hangingPunct="1">
              <a:lnSpc>
                <a:spcPct val="90000"/>
              </a:lnSpc>
              <a:spcBef>
                <a:spcPct val="30000"/>
              </a:spcBef>
              <a:buClr>
                <a:schemeClr val="accent2"/>
              </a:buClr>
              <a:buFont typeface="Wingdings" charset="0"/>
              <a:buChar char="Ø"/>
              <a:defRPr/>
            </a:pPr>
            <a:endParaRPr lang="en-US" sz="1400" dirty="0">
              <a:solidFill>
                <a:srgbClr val="000000"/>
              </a:solidFill>
              <a:latin typeface="Calibri" charset="0"/>
            </a:endParaRPr>
          </a:p>
          <a:p>
            <a:pPr lvl="1" defTabSz="914400" eaLnBrk="1" hangingPunct="1">
              <a:lnSpc>
                <a:spcPct val="90000"/>
              </a:lnSpc>
              <a:spcBef>
                <a:spcPct val="30000"/>
              </a:spcBef>
              <a:buClr>
                <a:schemeClr val="accent2"/>
              </a:buClr>
              <a:buFont typeface="Wingdings" charset="0"/>
              <a:buChar char="Ø"/>
              <a:defRPr/>
            </a:pPr>
            <a:endParaRPr lang="en-US" sz="1400" dirty="0">
              <a:solidFill>
                <a:srgbClr val="000000"/>
              </a:solidFill>
              <a:latin typeface="Calibri" charset="0"/>
            </a:endParaRPr>
          </a:p>
          <a:p>
            <a:pPr lvl="1" defTabSz="914400" eaLnBrk="1" hangingPunct="1">
              <a:lnSpc>
                <a:spcPct val="90000"/>
              </a:lnSpc>
              <a:spcBef>
                <a:spcPct val="30000"/>
              </a:spcBef>
              <a:buClr>
                <a:schemeClr val="accent2"/>
              </a:buClr>
              <a:buFont typeface="Wingdings" charset="0"/>
              <a:buChar char="Ø"/>
              <a:defRPr/>
            </a:pPr>
            <a:endParaRPr lang="en-US" sz="1400" dirty="0">
              <a:solidFill>
                <a:srgbClr val="000000"/>
              </a:solidFill>
              <a:latin typeface="Calibri" charset="0"/>
            </a:endParaRPr>
          </a:p>
          <a:p>
            <a:pPr lvl="1" defTabSz="914400" eaLnBrk="1" hangingPunct="1">
              <a:lnSpc>
                <a:spcPct val="90000"/>
              </a:lnSpc>
              <a:spcBef>
                <a:spcPct val="30000"/>
              </a:spcBef>
              <a:buClr>
                <a:schemeClr val="accent2"/>
              </a:buClr>
              <a:buFont typeface="Wingdings" charset="0"/>
              <a:buChar char="Ø"/>
              <a:defRPr/>
            </a:pPr>
            <a:endParaRPr lang="en-US" sz="1400" dirty="0">
              <a:solidFill>
                <a:srgbClr val="000000"/>
              </a:solidFill>
              <a:latin typeface="Calibri" charset="0"/>
            </a:endParaRPr>
          </a:p>
          <a:p>
            <a:pPr lvl="1" defTabSz="914400" eaLnBrk="1" hangingPunct="1">
              <a:lnSpc>
                <a:spcPct val="90000"/>
              </a:lnSpc>
              <a:spcBef>
                <a:spcPct val="30000"/>
              </a:spcBef>
              <a:buClr>
                <a:schemeClr val="accent2"/>
              </a:buClr>
              <a:buFont typeface="Wingdings" charset="0"/>
              <a:buNone/>
              <a:defRPr/>
            </a:pPr>
            <a:r>
              <a:rPr lang="en-US" sz="1400" dirty="0">
                <a:latin typeface="Calibri" charset="0"/>
              </a:rPr>
              <a:t>	</a:t>
            </a:r>
            <a:r>
              <a:rPr lang="en-US" sz="1200" dirty="0">
                <a:latin typeface="Calibri" charset="0"/>
              </a:rPr>
              <a:t>		</a:t>
            </a:r>
          </a:p>
        </p:txBody>
      </p:sp>
      <p:sp>
        <p:nvSpPr>
          <p:cNvPr id="49154" name="Text Box 27"/>
          <p:cNvSpPr txBox="1">
            <a:spLocks noChangeArrowheads="1"/>
          </p:cNvSpPr>
          <p:nvPr/>
        </p:nvSpPr>
        <p:spPr bwMode="auto">
          <a:xfrm>
            <a:off x="844550" y="1374775"/>
            <a:ext cx="739167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0000"/>
              </a:spcBef>
              <a:buClr>
                <a:schemeClr val="accent2"/>
              </a:buClr>
            </a:pPr>
            <a:r>
              <a:rPr lang="en-US" sz="1800" dirty="0">
                <a:latin typeface="Tahoma" charset="0"/>
                <a:cs typeface="Tahoma" charset="0"/>
              </a:rPr>
              <a:t>What is the image of YMCA Camp Minikani in the community?</a:t>
            </a:r>
          </a:p>
        </p:txBody>
      </p:sp>
      <p:sp>
        <p:nvSpPr>
          <p:cNvPr id="49155" name="Slide Number Placeholder 7"/>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0E3D657-E6C3-7440-B120-2F3EE474A324}" type="slidenum">
              <a:rPr lang="en-US" sz="1200">
                <a:solidFill>
                  <a:srgbClr val="898989"/>
                </a:solidFill>
                <a:latin typeface="Calibri" charset="0"/>
              </a:rPr>
              <a:pPr eaLnBrk="1" hangingPunct="1"/>
              <a:t>13</a:t>
            </a:fld>
            <a:endParaRPr lang="en-US" sz="1200">
              <a:solidFill>
                <a:srgbClr val="898989"/>
              </a:solidFill>
              <a:latin typeface="Calibri" charset="0"/>
            </a:endParaRPr>
          </a:p>
        </p:txBody>
      </p:sp>
      <p:sp>
        <p:nvSpPr>
          <p:cNvPr id="49156" name="Rectangle 28"/>
          <p:cNvSpPr>
            <a:spLocks noGrp="1" noChangeArrowheads="1"/>
          </p:cNvSpPr>
          <p:nvPr>
            <p:ph type="title" idx="4294967295"/>
          </p:nvPr>
        </p:nvSpPr>
        <p:spPr>
          <a:xfrm>
            <a:off x="887899" y="558800"/>
            <a:ext cx="5967413" cy="544513"/>
          </a:xfrm>
        </p:spPr>
        <p:txBody>
          <a:bodyPr anchor="t"/>
          <a:lstStyle/>
          <a:p>
            <a:pPr algn="l" eaLnBrk="1" hangingPunct="1"/>
            <a:r>
              <a:rPr lang="en-US" sz="4000" b="1" dirty="0">
                <a:solidFill>
                  <a:srgbClr val="000000"/>
                </a:solidFill>
                <a:latin typeface="Tahoma" charset="0"/>
                <a:ea typeface="ＭＳ Ｐゴシック" charset="0"/>
                <a:cs typeface="Tahoma" charset="0"/>
              </a:rPr>
              <a:t>Image</a:t>
            </a:r>
          </a:p>
        </p:txBody>
      </p:sp>
      <p:graphicFrame>
        <p:nvGraphicFramePr>
          <p:cNvPr id="7" name="Group 63"/>
          <p:cNvGraphicFramePr>
            <a:graphicFrameLocks noGrp="1"/>
          </p:cNvGraphicFramePr>
          <p:nvPr>
            <p:ph sz="half" idx="4294967295"/>
            <p:extLst>
              <p:ext uri="{D42A27DB-BD31-4B8C-83A1-F6EECF244321}">
                <p14:modId xmlns:p14="http://schemas.microsoft.com/office/powerpoint/2010/main" val="33440444"/>
              </p:ext>
            </p:extLst>
          </p:nvPr>
        </p:nvGraphicFramePr>
        <p:xfrm>
          <a:off x="965200" y="1885950"/>
          <a:ext cx="5802313" cy="835025"/>
        </p:xfrm>
        <a:graphic>
          <a:graphicData uri="http://schemas.openxmlformats.org/drawingml/2006/table">
            <a:tbl>
              <a:tblPr/>
              <a:tblGrid>
                <a:gridCol w="1160463">
                  <a:extLst>
                    <a:ext uri="{9D8B030D-6E8A-4147-A177-3AD203B41FA5}">
                      <a16:colId xmlns:a16="http://schemas.microsoft.com/office/drawing/2014/main" xmlns="" val="20000"/>
                    </a:ext>
                  </a:extLst>
                </a:gridCol>
                <a:gridCol w="1162050">
                  <a:extLst>
                    <a:ext uri="{9D8B030D-6E8A-4147-A177-3AD203B41FA5}">
                      <a16:colId xmlns:a16="http://schemas.microsoft.com/office/drawing/2014/main" xmlns="" val="20001"/>
                    </a:ext>
                  </a:extLst>
                </a:gridCol>
                <a:gridCol w="1160462">
                  <a:extLst>
                    <a:ext uri="{9D8B030D-6E8A-4147-A177-3AD203B41FA5}">
                      <a16:colId xmlns:a16="http://schemas.microsoft.com/office/drawing/2014/main" xmlns="" val="20002"/>
                    </a:ext>
                  </a:extLst>
                </a:gridCol>
                <a:gridCol w="1158875">
                  <a:extLst>
                    <a:ext uri="{9D8B030D-6E8A-4147-A177-3AD203B41FA5}">
                      <a16:colId xmlns:a16="http://schemas.microsoft.com/office/drawing/2014/main" xmlns="" val="20003"/>
                    </a:ext>
                  </a:extLst>
                </a:gridCol>
                <a:gridCol w="1160463">
                  <a:extLst>
                    <a:ext uri="{9D8B030D-6E8A-4147-A177-3AD203B41FA5}">
                      <a16:colId xmlns:a16="http://schemas.microsoft.com/office/drawing/2014/main" xmlns="" val="20004"/>
                    </a:ext>
                  </a:extLst>
                </a:gridCol>
              </a:tblGrid>
              <a:tr h="525462">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a:ln>
                            <a:noFill/>
                          </a:ln>
                          <a:solidFill>
                            <a:srgbClr val="000000"/>
                          </a:solidFill>
                          <a:effectLst/>
                          <a:latin typeface="Tahoma"/>
                          <a:ea typeface="ＭＳ Ｐゴシック" charset="0"/>
                          <a:cs typeface="Tahoma"/>
                        </a:rPr>
                        <a:t>Very Good</a:t>
                      </a:r>
                    </a:p>
                  </a:txBody>
                  <a:tcPr marL="91435" marR="91435"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a:ln>
                            <a:noFill/>
                          </a:ln>
                          <a:solidFill>
                            <a:srgbClr val="000000"/>
                          </a:solidFill>
                          <a:effectLst/>
                          <a:latin typeface="Tahoma"/>
                          <a:ea typeface="ＭＳ Ｐゴシック" charset="0"/>
                          <a:cs typeface="Tahoma"/>
                        </a:rPr>
                        <a:t>Good</a:t>
                      </a:r>
                    </a:p>
                  </a:txBody>
                  <a:tcPr marL="91435" marR="91435"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a:ln>
                            <a:noFill/>
                          </a:ln>
                          <a:solidFill>
                            <a:srgbClr val="000000"/>
                          </a:solidFill>
                          <a:effectLst/>
                          <a:latin typeface="Tahoma"/>
                          <a:ea typeface="ＭＳ Ｐゴシック" charset="0"/>
                          <a:cs typeface="Tahoma"/>
                        </a:rPr>
                        <a:t>Fair</a:t>
                      </a:r>
                    </a:p>
                  </a:txBody>
                  <a:tcPr marL="91435" marR="91435"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a:ln>
                            <a:noFill/>
                          </a:ln>
                          <a:solidFill>
                            <a:srgbClr val="000000"/>
                          </a:solidFill>
                          <a:effectLst/>
                          <a:latin typeface="Tahoma"/>
                          <a:ea typeface="ＭＳ Ｐゴシック" charset="0"/>
                          <a:cs typeface="Tahoma"/>
                        </a:rPr>
                        <a:t>Poor</a:t>
                      </a:r>
                    </a:p>
                  </a:txBody>
                  <a:tcPr marL="91435" marR="91435"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Don’</a:t>
                      </a:r>
                      <a:r>
                        <a:rPr kumimoji="0" lang="en-US" altLang="ja-JP" sz="1200" b="1" i="0" u="none" strike="noStrike" cap="none" normalizeH="0" baseline="0" dirty="0">
                          <a:ln>
                            <a:noFill/>
                          </a:ln>
                          <a:solidFill>
                            <a:srgbClr val="000000"/>
                          </a:solidFill>
                          <a:effectLst/>
                          <a:latin typeface="Tahoma"/>
                          <a:ea typeface="ＭＳ Ｐゴシック" charset="0"/>
                          <a:cs typeface="Tahoma"/>
                        </a:rPr>
                        <a:t>t Know</a:t>
                      </a:r>
                      <a:endParaRPr kumimoji="0" lang="en-US" sz="1200" b="1" i="0" u="none" strike="noStrike" cap="none" normalizeH="0" baseline="0" dirty="0">
                        <a:ln>
                          <a:noFill/>
                        </a:ln>
                        <a:solidFill>
                          <a:srgbClr val="000000"/>
                        </a:solidFill>
                        <a:effectLst/>
                        <a:latin typeface="Tahoma"/>
                        <a:ea typeface="ＭＳ Ｐゴシック" charset="0"/>
                        <a:cs typeface="Tahoma"/>
                      </a:endParaRPr>
                    </a:p>
                  </a:txBody>
                  <a:tcPr marL="91435" marR="91435"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09563">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88%</a:t>
                      </a:r>
                    </a:p>
                  </a:txBody>
                  <a:tcPr marL="91435" marR="91435"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12%</a:t>
                      </a:r>
                    </a:p>
                  </a:txBody>
                  <a:tcPr marL="91435" marR="91435"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smtClean="0">
                          <a:ln>
                            <a:noFill/>
                          </a:ln>
                          <a:solidFill>
                            <a:srgbClr val="000000"/>
                          </a:solidFill>
                          <a:effectLst/>
                          <a:latin typeface="Tahoma"/>
                          <a:ea typeface="ＭＳ Ｐゴシック" charset="0"/>
                          <a:cs typeface="Tahoma"/>
                        </a:rPr>
                        <a:t>0%</a:t>
                      </a:r>
                      <a:endParaRPr kumimoji="0" lang="en-US" sz="1200" b="1" i="0" u="none" strike="noStrike" cap="none" normalizeH="0" baseline="0" dirty="0">
                        <a:ln>
                          <a:noFill/>
                        </a:ln>
                        <a:solidFill>
                          <a:srgbClr val="000000"/>
                        </a:solidFill>
                        <a:effectLst/>
                        <a:latin typeface="Tahoma"/>
                        <a:ea typeface="ＭＳ Ｐゴシック" charset="0"/>
                        <a:cs typeface="Tahoma"/>
                      </a:endParaRPr>
                    </a:p>
                  </a:txBody>
                  <a:tcPr marL="91435" marR="91435"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smtClean="0">
                          <a:ln>
                            <a:noFill/>
                          </a:ln>
                          <a:solidFill>
                            <a:srgbClr val="000000"/>
                          </a:solidFill>
                          <a:effectLst/>
                          <a:latin typeface="Tahoma"/>
                          <a:ea typeface="ＭＳ Ｐゴシック" charset="0"/>
                          <a:cs typeface="Tahoma"/>
                        </a:rPr>
                        <a:t>0%</a:t>
                      </a:r>
                      <a:endParaRPr kumimoji="0" lang="en-US" sz="1200" b="1" i="0" u="none" strike="noStrike" cap="none" normalizeH="0" baseline="0" dirty="0">
                        <a:ln>
                          <a:noFill/>
                        </a:ln>
                        <a:solidFill>
                          <a:srgbClr val="000000"/>
                        </a:solidFill>
                        <a:effectLst/>
                        <a:latin typeface="Tahoma"/>
                        <a:ea typeface="ＭＳ Ｐゴシック" charset="0"/>
                        <a:cs typeface="Tahoma"/>
                      </a:endParaRPr>
                    </a:p>
                  </a:txBody>
                  <a:tcPr marL="91435" marR="91435"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smtClean="0">
                          <a:ln>
                            <a:noFill/>
                          </a:ln>
                          <a:solidFill>
                            <a:srgbClr val="000000"/>
                          </a:solidFill>
                          <a:effectLst/>
                          <a:latin typeface="Tahoma"/>
                          <a:ea typeface="ＭＳ Ｐゴシック" charset="0"/>
                          <a:cs typeface="Tahoma"/>
                        </a:rPr>
                        <a:t>0%</a:t>
                      </a:r>
                      <a:endParaRPr kumimoji="0" lang="en-US" sz="1200" b="1" i="0" u="none" strike="noStrike" cap="none" normalizeH="0" baseline="0" dirty="0">
                        <a:ln>
                          <a:noFill/>
                        </a:ln>
                        <a:solidFill>
                          <a:srgbClr val="000000"/>
                        </a:solidFill>
                        <a:effectLst/>
                        <a:latin typeface="Tahoma"/>
                        <a:ea typeface="ＭＳ Ｐゴシック" charset="0"/>
                        <a:cs typeface="Tahoma"/>
                      </a:endParaRPr>
                    </a:p>
                  </a:txBody>
                  <a:tcPr marL="91435" marR="91435"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9" name="Oval 8"/>
          <p:cNvSpPr>
            <a:spLocks noChangeArrowheads="1"/>
          </p:cNvSpPr>
          <p:nvPr/>
        </p:nvSpPr>
        <p:spPr bwMode="auto">
          <a:xfrm>
            <a:off x="600075" y="2302721"/>
            <a:ext cx="244475" cy="227012"/>
          </a:xfrm>
          <a:prstGeom prst="ellipse">
            <a:avLst/>
          </a:prstGeom>
          <a:solidFill>
            <a:schemeClr val="accent1"/>
          </a:solidFill>
          <a:ln w="9525">
            <a:noFill/>
            <a:round/>
            <a:headEnd/>
            <a:tailEnd/>
          </a:ln>
          <a:effectLst>
            <a:outerShdw blurRad="40000" dist="23000" dir="5400000" rotWithShape="0">
              <a:srgbClr val="000000">
                <a:alpha val="34998"/>
              </a:srgbClr>
            </a:outerShdw>
          </a:effectLst>
        </p:spPr>
        <p:txBody>
          <a:bodyPr anchor="ctr"/>
          <a:lstStyle/>
          <a:p>
            <a:pPr algn="ctr">
              <a:defRPr/>
            </a:pPr>
            <a:endParaRPr lang="en-US" dirty="0">
              <a:solidFill>
                <a:schemeClr val="lt1"/>
              </a:solidFill>
              <a:latin typeface="+mn-lt"/>
              <a:ea typeface="+mn-ea"/>
              <a:cs typeface="+mn-cs"/>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oup 340"/>
          <p:cNvGraphicFramePr>
            <a:graphicFrameLocks noGrp="1"/>
          </p:cNvGraphicFramePr>
          <p:nvPr>
            <p:ph sz="quarter" idx="4294967295"/>
            <p:extLst>
              <p:ext uri="{D42A27DB-BD31-4B8C-83A1-F6EECF244321}">
                <p14:modId xmlns:p14="http://schemas.microsoft.com/office/powerpoint/2010/main" val="800924684"/>
              </p:ext>
            </p:extLst>
          </p:nvPr>
        </p:nvGraphicFramePr>
        <p:xfrm>
          <a:off x="4829776" y="1608652"/>
          <a:ext cx="3573462" cy="731732"/>
        </p:xfrm>
        <a:graphic>
          <a:graphicData uri="http://schemas.openxmlformats.org/drawingml/2006/table">
            <a:tbl>
              <a:tblPr/>
              <a:tblGrid>
                <a:gridCol w="577124">
                  <a:extLst>
                    <a:ext uri="{9D8B030D-6E8A-4147-A177-3AD203B41FA5}">
                      <a16:colId xmlns:a16="http://schemas.microsoft.com/office/drawing/2014/main" xmlns="" val="20000"/>
                    </a:ext>
                  </a:extLst>
                </a:gridCol>
                <a:gridCol w="579739">
                  <a:extLst>
                    <a:ext uri="{9D8B030D-6E8A-4147-A177-3AD203B41FA5}">
                      <a16:colId xmlns:a16="http://schemas.microsoft.com/office/drawing/2014/main" xmlns="" val="20001"/>
                    </a:ext>
                  </a:extLst>
                </a:gridCol>
                <a:gridCol w="805533">
                  <a:extLst>
                    <a:ext uri="{9D8B030D-6E8A-4147-A177-3AD203B41FA5}">
                      <a16:colId xmlns:a16="http://schemas.microsoft.com/office/drawing/2014/main" xmlns="" val="20002"/>
                    </a:ext>
                  </a:extLst>
                </a:gridCol>
                <a:gridCol w="805533">
                  <a:extLst>
                    <a:ext uri="{9D8B030D-6E8A-4147-A177-3AD203B41FA5}">
                      <a16:colId xmlns:a16="http://schemas.microsoft.com/office/drawing/2014/main" xmlns="" val="20003"/>
                    </a:ext>
                  </a:extLst>
                </a:gridCol>
                <a:gridCol w="805533">
                  <a:extLst>
                    <a:ext uri="{9D8B030D-6E8A-4147-A177-3AD203B41FA5}">
                      <a16:colId xmlns:a16="http://schemas.microsoft.com/office/drawing/2014/main" xmlns="" val="20004"/>
                    </a:ext>
                  </a:extLst>
                </a:gridCol>
              </a:tblGrid>
              <a:tr h="379560">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Yes</a:t>
                      </a:r>
                    </a:p>
                  </a:txBody>
                  <a:tcPr marT="45741" marB="4574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No</a:t>
                      </a:r>
                    </a:p>
                  </a:txBody>
                  <a:tcPr marT="45741" marB="457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Most</a:t>
                      </a:r>
                      <a:endParaRPr kumimoji="0" lang="en-US" sz="1200" b="1" i="0" u="none" strike="noStrike" cap="none" normalizeH="0" baseline="0" dirty="0">
                        <a:ln>
                          <a:noFill/>
                        </a:ln>
                        <a:solidFill>
                          <a:srgbClr val="0000FF"/>
                        </a:solidFill>
                        <a:effectLst/>
                        <a:latin typeface="Tahoma"/>
                        <a:ea typeface="ＭＳ Ｐゴシック" charset="0"/>
                        <a:cs typeface="Tahoma"/>
                      </a:endParaRPr>
                    </a:p>
                  </a:txBody>
                  <a:tcPr marT="45741" marB="457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Some</a:t>
                      </a:r>
                    </a:p>
                  </a:txBody>
                  <a:tcPr marT="45741" marB="457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One or Two</a:t>
                      </a:r>
                      <a:endParaRPr kumimoji="0" lang="en-US" sz="1200" b="1" i="0" u="none" strike="noStrike" cap="none" normalizeH="0" baseline="0" dirty="0">
                        <a:ln>
                          <a:noFill/>
                        </a:ln>
                        <a:solidFill>
                          <a:srgbClr val="0000FF"/>
                        </a:solidFill>
                        <a:effectLst/>
                        <a:latin typeface="Tahoma"/>
                        <a:ea typeface="ＭＳ Ｐゴシック" charset="0"/>
                        <a:cs typeface="Tahoma"/>
                      </a:endParaRPr>
                    </a:p>
                  </a:txBody>
                  <a:tcPr marT="45741" marB="4574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74490">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16%</a:t>
                      </a:r>
                    </a:p>
                  </a:txBody>
                  <a:tcPr marT="45741" marB="4574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0%</a:t>
                      </a:r>
                    </a:p>
                  </a:txBody>
                  <a:tcPr marT="45741" marB="457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16%</a:t>
                      </a:r>
                    </a:p>
                  </a:txBody>
                  <a:tcPr marT="45741" marB="457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29%</a:t>
                      </a:r>
                    </a:p>
                  </a:txBody>
                  <a:tcPr marT="45741" marB="457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39%</a:t>
                      </a:r>
                    </a:p>
                  </a:txBody>
                  <a:tcPr marT="45741" marB="4574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53263" name="Rectangle 129"/>
          <p:cNvSpPr>
            <a:spLocks noChangeArrowheads="1"/>
          </p:cNvSpPr>
          <p:nvPr/>
        </p:nvSpPr>
        <p:spPr bwMode="auto">
          <a:xfrm>
            <a:off x="457200" y="1570408"/>
            <a:ext cx="363537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buClr>
                <a:schemeClr val="accent1"/>
              </a:buClr>
            </a:pPr>
            <a:r>
              <a:rPr lang="en-US" sz="1400" dirty="0">
                <a:latin typeface="Tahoma" charset="0"/>
                <a:cs typeface="Tahoma" charset="0"/>
              </a:rPr>
              <a:t>Do you know the  members of the Camp &amp; Executive Boards of directors?</a:t>
            </a:r>
          </a:p>
        </p:txBody>
      </p:sp>
      <p:sp>
        <p:nvSpPr>
          <p:cNvPr id="53285" name="Slide Number Placeholder 1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A20B1A-B46F-F84C-B71F-0BF0265D2E34}" type="slidenum">
              <a:rPr lang="en-US" sz="1200">
                <a:solidFill>
                  <a:srgbClr val="898989"/>
                </a:solidFill>
                <a:latin typeface="Calibri" charset="0"/>
              </a:rPr>
              <a:pPr eaLnBrk="1" hangingPunct="1"/>
              <a:t>14</a:t>
            </a:fld>
            <a:endParaRPr lang="en-US" sz="1200">
              <a:solidFill>
                <a:srgbClr val="898989"/>
              </a:solidFill>
              <a:latin typeface="Calibri" charset="0"/>
            </a:endParaRPr>
          </a:p>
        </p:txBody>
      </p:sp>
      <p:sp>
        <p:nvSpPr>
          <p:cNvPr id="53286" name="Rectangle 3"/>
          <p:cNvSpPr txBox="1">
            <a:spLocks noChangeArrowheads="1"/>
          </p:cNvSpPr>
          <p:nvPr/>
        </p:nvSpPr>
        <p:spPr bwMode="auto">
          <a:xfrm>
            <a:off x="457200" y="682789"/>
            <a:ext cx="7826375" cy="925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700"/>
              </a:lnSpc>
            </a:pPr>
            <a:r>
              <a:rPr lang="en-US" sz="4000" b="1" dirty="0">
                <a:solidFill>
                  <a:srgbClr val="000000"/>
                </a:solidFill>
                <a:latin typeface="Tahoma" charset="0"/>
                <a:cs typeface="Tahoma" charset="0"/>
              </a:rPr>
              <a:t>Organizational Leadership</a:t>
            </a:r>
          </a:p>
        </p:txBody>
      </p:sp>
      <p:graphicFrame>
        <p:nvGraphicFramePr>
          <p:cNvPr id="9" name="Group 137"/>
          <p:cNvGraphicFramePr>
            <a:graphicFrameLocks noGrp="1"/>
          </p:cNvGraphicFramePr>
          <p:nvPr>
            <p:extLst>
              <p:ext uri="{D42A27DB-BD31-4B8C-83A1-F6EECF244321}">
                <p14:modId xmlns:p14="http://schemas.microsoft.com/office/powerpoint/2010/main" val="2669273252"/>
              </p:ext>
            </p:extLst>
          </p:nvPr>
        </p:nvGraphicFramePr>
        <p:xfrm>
          <a:off x="4024776" y="3045900"/>
          <a:ext cx="4038600" cy="731838"/>
        </p:xfrm>
        <a:graphic>
          <a:graphicData uri="http://schemas.openxmlformats.org/drawingml/2006/table">
            <a:tbl>
              <a:tblPr/>
              <a:tblGrid>
                <a:gridCol w="914400">
                  <a:extLst>
                    <a:ext uri="{9D8B030D-6E8A-4147-A177-3AD203B41FA5}">
                      <a16:colId xmlns:a16="http://schemas.microsoft.com/office/drawing/2014/main" xmlns="" val="20000"/>
                    </a:ext>
                  </a:extLst>
                </a:gridCol>
                <a:gridCol w="842963">
                  <a:extLst>
                    <a:ext uri="{9D8B030D-6E8A-4147-A177-3AD203B41FA5}">
                      <a16:colId xmlns:a16="http://schemas.microsoft.com/office/drawing/2014/main" xmlns="" val="20001"/>
                    </a:ext>
                  </a:extLst>
                </a:gridCol>
                <a:gridCol w="677862">
                  <a:extLst>
                    <a:ext uri="{9D8B030D-6E8A-4147-A177-3AD203B41FA5}">
                      <a16:colId xmlns:a16="http://schemas.microsoft.com/office/drawing/2014/main" xmlns="" val="20002"/>
                    </a:ext>
                  </a:extLst>
                </a:gridCol>
                <a:gridCol w="676275">
                  <a:extLst>
                    <a:ext uri="{9D8B030D-6E8A-4147-A177-3AD203B41FA5}">
                      <a16:colId xmlns:a16="http://schemas.microsoft.com/office/drawing/2014/main" xmlns="" val="20003"/>
                    </a:ext>
                  </a:extLst>
                </a:gridCol>
                <a:gridCol w="927100">
                  <a:extLst>
                    <a:ext uri="{9D8B030D-6E8A-4147-A177-3AD203B41FA5}">
                      <a16:colId xmlns:a16="http://schemas.microsoft.com/office/drawing/2014/main" xmlns="" val="20004"/>
                    </a:ext>
                  </a:extLst>
                </a:gridCol>
              </a:tblGrid>
              <a:tr h="457253">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Yes</a:t>
                      </a:r>
                    </a:p>
                  </a:txBody>
                  <a:tcPr marT="45747" marB="4574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No</a:t>
                      </a:r>
                    </a:p>
                  </a:txBody>
                  <a:tcPr marT="45747" marB="457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Most</a:t>
                      </a:r>
                    </a:p>
                  </a:txBody>
                  <a:tcPr marT="45747" marB="457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Some</a:t>
                      </a:r>
                    </a:p>
                  </a:txBody>
                  <a:tcPr marT="45747" marB="457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Not Sure</a:t>
                      </a:r>
                    </a:p>
                  </a:txBody>
                  <a:tcPr marT="45747" marB="4574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74585">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0%</a:t>
                      </a:r>
                    </a:p>
                  </a:txBody>
                  <a:tcPr marT="45747" marB="4574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0%</a:t>
                      </a:r>
                    </a:p>
                  </a:txBody>
                  <a:tcPr marT="45747" marB="457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0%</a:t>
                      </a:r>
                    </a:p>
                  </a:txBody>
                  <a:tcPr marT="45747" marB="457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50%</a:t>
                      </a:r>
                    </a:p>
                  </a:txBody>
                  <a:tcPr marT="45747" marB="457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50%</a:t>
                      </a:r>
                    </a:p>
                  </a:txBody>
                  <a:tcPr marT="45747" marB="4574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53307" name="Text Box 6"/>
          <p:cNvSpPr txBox="1">
            <a:spLocks noChangeArrowheads="1"/>
          </p:cNvSpPr>
          <p:nvPr/>
        </p:nvSpPr>
        <p:spPr bwMode="auto">
          <a:xfrm>
            <a:off x="371475" y="3045900"/>
            <a:ext cx="325790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0000"/>
              </a:spcBef>
              <a:buClr>
                <a:schemeClr val="accent1"/>
              </a:buClr>
            </a:pPr>
            <a:r>
              <a:rPr lang="en-US" sz="1400" dirty="0">
                <a:latin typeface="Tahoma" charset="0"/>
                <a:cs typeface="Tahoma" charset="0"/>
              </a:rPr>
              <a:t>Would you say these individuals have the ability to raise major gifts?</a:t>
            </a:r>
          </a:p>
        </p:txBody>
      </p:sp>
      <p:sp>
        <p:nvSpPr>
          <p:cNvPr id="15" name="Oval 14"/>
          <p:cNvSpPr>
            <a:spLocks noChangeArrowheads="1"/>
          </p:cNvSpPr>
          <p:nvPr/>
        </p:nvSpPr>
        <p:spPr bwMode="auto">
          <a:xfrm>
            <a:off x="4475163" y="1876069"/>
            <a:ext cx="244475" cy="227012"/>
          </a:xfrm>
          <a:prstGeom prst="ellipse">
            <a:avLst/>
          </a:prstGeom>
          <a:solidFill>
            <a:schemeClr val="accent1"/>
          </a:solidFill>
          <a:ln w="9525">
            <a:noFill/>
            <a:round/>
            <a:headEnd/>
            <a:tailEnd/>
          </a:ln>
          <a:effectLst>
            <a:outerShdw blurRad="40000" dist="23000" dir="5400000" rotWithShape="0">
              <a:srgbClr val="000000">
                <a:alpha val="34998"/>
              </a:srgbClr>
            </a:outerShdw>
          </a:effectLst>
        </p:spPr>
        <p:txBody>
          <a:bodyPr anchor="ctr"/>
          <a:lstStyle/>
          <a:p>
            <a:pPr algn="ctr">
              <a:defRPr/>
            </a:pPr>
            <a:endParaRPr lang="en-US" dirty="0">
              <a:solidFill>
                <a:schemeClr val="lt1"/>
              </a:solidFill>
              <a:latin typeface="+mn-lt"/>
              <a:ea typeface="+mn-ea"/>
              <a:cs typeface="+mn-cs"/>
            </a:endParaRPr>
          </a:p>
        </p:txBody>
      </p:sp>
      <p:sp>
        <p:nvSpPr>
          <p:cNvPr id="19" name="Oval 18"/>
          <p:cNvSpPr>
            <a:spLocks noChangeArrowheads="1"/>
          </p:cNvSpPr>
          <p:nvPr/>
        </p:nvSpPr>
        <p:spPr bwMode="auto">
          <a:xfrm>
            <a:off x="3609624" y="3175307"/>
            <a:ext cx="244475" cy="227012"/>
          </a:xfrm>
          <a:prstGeom prst="ellipse">
            <a:avLst/>
          </a:prstGeom>
          <a:solidFill>
            <a:srgbClr val="EBE039"/>
          </a:solidFill>
          <a:ln w="9525">
            <a:noFill/>
            <a:round/>
            <a:headEnd/>
            <a:tailEnd/>
          </a:ln>
          <a:effectLst>
            <a:outerShdw blurRad="40000" dist="23000" dir="5400000" rotWithShape="0">
              <a:srgbClr val="000000">
                <a:alpha val="34998"/>
              </a:srgbClr>
            </a:outerShdw>
          </a:effectLst>
        </p:spPr>
        <p:txBody>
          <a:bodyPr anchor="ctr"/>
          <a:lstStyle/>
          <a:p>
            <a:pPr algn="ctr">
              <a:defRPr/>
            </a:pPr>
            <a:endParaRPr lang="en-US" dirty="0">
              <a:solidFill>
                <a:schemeClr val="lt1"/>
              </a:solidFill>
              <a:latin typeface="+mn-lt"/>
              <a:ea typeface="+mn-ea"/>
              <a:cs typeface="+mn-cs"/>
            </a:endParaRPr>
          </a:p>
        </p:txBody>
      </p:sp>
      <p:sp>
        <p:nvSpPr>
          <p:cNvPr id="14" name="Text Box 6"/>
          <p:cNvSpPr txBox="1">
            <a:spLocks noChangeArrowheads="1"/>
          </p:cNvSpPr>
          <p:nvPr/>
        </p:nvSpPr>
        <p:spPr bwMode="auto">
          <a:xfrm>
            <a:off x="789101" y="4611043"/>
            <a:ext cx="7274275" cy="1298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0000"/>
              </a:spcBef>
              <a:buClr>
                <a:schemeClr val="accent1"/>
              </a:buClr>
            </a:pPr>
            <a:r>
              <a:rPr lang="en-US" sz="1400" dirty="0">
                <a:latin typeface="Tahoma" charset="0"/>
                <a:cs typeface="Tahoma" charset="0"/>
              </a:rPr>
              <a:t>Is YMCA Camp Minikani &amp; the YMCA of Metro Milwaukee viewed as well run and financially sound?</a:t>
            </a:r>
          </a:p>
          <a:p>
            <a:pPr eaLnBrk="1" hangingPunct="1">
              <a:spcBef>
                <a:spcPct val="30000"/>
              </a:spcBef>
              <a:buClr>
                <a:schemeClr val="accent1"/>
              </a:buClr>
            </a:pPr>
            <a:endParaRPr lang="en-US" sz="1400" dirty="0">
              <a:latin typeface="Tahoma" charset="0"/>
              <a:cs typeface="Tahoma" charset="0"/>
            </a:endParaRPr>
          </a:p>
          <a:p>
            <a:pPr eaLnBrk="1" hangingPunct="1">
              <a:spcBef>
                <a:spcPct val="30000"/>
              </a:spcBef>
              <a:buClr>
                <a:schemeClr val="accent1"/>
              </a:buClr>
            </a:pPr>
            <a:r>
              <a:rPr lang="en-US" sz="1400" b="1" dirty="0">
                <a:latin typeface="Tahoma" charset="0"/>
                <a:cs typeface="Tahoma" charset="0"/>
              </a:rPr>
              <a:t>Most all felt strong with leadership but commented that they were concerned about the health of the Metro Y and that it could effect fund raising.</a:t>
            </a:r>
          </a:p>
        </p:txBody>
      </p:sp>
      <p:sp>
        <p:nvSpPr>
          <p:cNvPr id="20" name="Oval 19"/>
          <p:cNvSpPr>
            <a:spLocks noChangeArrowheads="1"/>
          </p:cNvSpPr>
          <p:nvPr/>
        </p:nvSpPr>
        <p:spPr bwMode="auto">
          <a:xfrm>
            <a:off x="371475" y="4695765"/>
            <a:ext cx="244475" cy="227012"/>
          </a:xfrm>
          <a:prstGeom prst="ellipse">
            <a:avLst/>
          </a:prstGeom>
          <a:solidFill>
            <a:srgbClr val="FF0000"/>
          </a:solidFill>
          <a:ln w="9525">
            <a:noFill/>
            <a:round/>
            <a:headEnd/>
            <a:tailEnd/>
          </a:ln>
          <a:effectLst>
            <a:outerShdw blurRad="40000" dist="23000" dir="5400000" rotWithShape="0">
              <a:srgbClr val="000000">
                <a:alpha val="34998"/>
              </a:srgbClr>
            </a:outerShdw>
          </a:effectLst>
        </p:spPr>
        <p:txBody>
          <a:bodyPr anchor="ctr"/>
          <a:lstStyle/>
          <a:p>
            <a:pPr algn="ctr">
              <a:defRPr/>
            </a:pPr>
            <a:endParaRPr lang="en-US" dirty="0">
              <a:solidFill>
                <a:schemeClr val="lt1"/>
              </a:solidFill>
              <a:latin typeface="+mn-lt"/>
              <a:ea typeface="+mn-ea"/>
              <a:cs typeface="+mn-cs"/>
            </a:endParaRPr>
          </a:p>
        </p:txBody>
      </p:sp>
    </p:spTree>
    <p:extLst>
      <p:ext uri="{BB962C8B-B14F-4D97-AF65-F5344CB8AC3E}">
        <p14:creationId xmlns:p14="http://schemas.microsoft.com/office/powerpoint/2010/main" val="112594593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6"/>
          <p:cNvSpPr txBox="1">
            <a:spLocks noChangeArrowheads="1"/>
          </p:cNvSpPr>
          <p:nvPr/>
        </p:nvSpPr>
        <p:spPr bwMode="auto">
          <a:xfrm>
            <a:off x="963613" y="1377950"/>
            <a:ext cx="70739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0000"/>
              </a:spcBef>
              <a:buClr>
                <a:schemeClr val="accent2"/>
              </a:buClr>
            </a:pPr>
            <a:r>
              <a:rPr lang="en-US" sz="1800" dirty="0">
                <a:latin typeface="Tahoma" charset="0"/>
                <a:cs typeface="Tahoma" charset="0"/>
              </a:rPr>
              <a:t>Do you think that YMCA Camp Minikani is on the right track with the projects outlined within this comprehensive campaign?</a:t>
            </a:r>
          </a:p>
        </p:txBody>
      </p:sp>
      <p:sp>
        <p:nvSpPr>
          <p:cNvPr id="51202" name="Slide Number Placeholder 6"/>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AFBB5E-37DB-F248-AC09-856AD220A645}" type="slidenum">
              <a:rPr lang="en-US" sz="1200">
                <a:solidFill>
                  <a:srgbClr val="898989"/>
                </a:solidFill>
                <a:latin typeface="Calibri" charset="0"/>
              </a:rPr>
              <a:pPr eaLnBrk="1" hangingPunct="1"/>
              <a:t>15</a:t>
            </a:fld>
            <a:endParaRPr lang="en-US" sz="1200">
              <a:solidFill>
                <a:srgbClr val="898989"/>
              </a:solidFill>
              <a:latin typeface="Calibri" charset="0"/>
            </a:endParaRPr>
          </a:p>
        </p:txBody>
      </p:sp>
      <p:sp>
        <p:nvSpPr>
          <p:cNvPr id="51203" name="Rectangle 7"/>
          <p:cNvSpPr>
            <a:spLocks noGrp="1" noChangeArrowheads="1"/>
          </p:cNvSpPr>
          <p:nvPr>
            <p:ph type="title" idx="4294967295"/>
          </p:nvPr>
        </p:nvSpPr>
        <p:spPr>
          <a:xfrm>
            <a:off x="963613" y="560388"/>
            <a:ext cx="6570662" cy="544512"/>
          </a:xfrm>
        </p:spPr>
        <p:txBody>
          <a:bodyPr anchor="t"/>
          <a:lstStyle/>
          <a:p>
            <a:pPr algn="l" eaLnBrk="1" hangingPunct="1"/>
            <a:r>
              <a:rPr lang="en-US" sz="4000" b="1" dirty="0">
                <a:solidFill>
                  <a:srgbClr val="000000"/>
                </a:solidFill>
                <a:latin typeface="Tahoma" charset="0"/>
                <a:ea typeface="ＭＳ Ｐゴシック" charset="0"/>
                <a:cs typeface="Tahoma" charset="0"/>
              </a:rPr>
              <a:t>Proposed Projects</a:t>
            </a:r>
          </a:p>
        </p:txBody>
      </p:sp>
      <p:graphicFrame>
        <p:nvGraphicFramePr>
          <p:cNvPr id="6" name="Group 37"/>
          <p:cNvGraphicFramePr>
            <a:graphicFrameLocks noGrp="1"/>
          </p:cNvGraphicFramePr>
          <p:nvPr>
            <p:ph sz="half" idx="4294967295"/>
            <p:extLst/>
          </p:nvPr>
        </p:nvGraphicFramePr>
        <p:xfrm>
          <a:off x="1077913" y="2216150"/>
          <a:ext cx="4465637" cy="614363"/>
        </p:xfrm>
        <a:graphic>
          <a:graphicData uri="http://schemas.openxmlformats.org/drawingml/2006/table">
            <a:tbl>
              <a:tblPr/>
              <a:tblGrid>
                <a:gridCol w="1489075">
                  <a:extLst>
                    <a:ext uri="{9D8B030D-6E8A-4147-A177-3AD203B41FA5}">
                      <a16:colId xmlns:a16="http://schemas.microsoft.com/office/drawing/2014/main" xmlns="" val="20000"/>
                    </a:ext>
                  </a:extLst>
                </a:gridCol>
                <a:gridCol w="1489075">
                  <a:extLst>
                    <a:ext uri="{9D8B030D-6E8A-4147-A177-3AD203B41FA5}">
                      <a16:colId xmlns:a16="http://schemas.microsoft.com/office/drawing/2014/main" xmlns="" val="20001"/>
                    </a:ext>
                  </a:extLst>
                </a:gridCol>
                <a:gridCol w="1487487">
                  <a:extLst>
                    <a:ext uri="{9D8B030D-6E8A-4147-A177-3AD203B41FA5}">
                      <a16:colId xmlns:a16="http://schemas.microsoft.com/office/drawing/2014/main" xmlns="" val="20002"/>
                    </a:ext>
                  </a:extLst>
                </a:gridCol>
              </a:tblGrid>
              <a:tr h="304838">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dirty="0">
                          <a:ln>
                            <a:noFill/>
                          </a:ln>
                          <a:solidFill>
                            <a:srgbClr val="000000"/>
                          </a:solidFill>
                          <a:effectLst/>
                          <a:latin typeface="Tahoma"/>
                          <a:ea typeface="ＭＳ Ｐゴシック" pitchFamily="-1" charset="-128"/>
                          <a:cs typeface="Tahoma"/>
                        </a:rPr>
                        <a:t>Yes</a:t>
                      </a:r>
                    </a:p>
                  </a:txBody>
                  <a:tcPr marT="45739" marB="4573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dirty="0">
                          <a:ln>
                            <a:noFill/>
                          </a:ln>
                          <a:solidFill>
                            <a:srgbClr val="000000"/>
                          </a:solidFill>
                          <a:effectLst/>
                          <a:latin typeface="Tahoma"/>
                          <a:ea typeface="ＭＳ Ｐゴシック" pitchFamily="-1" charset="-128"/>
                          <a:cs typeface="Tahoma"/>
                        </a:rPr>
                        <a:t>No</a:t>
                      </a:r>
                    </a:p>
                  </a:txBody>
                  <a:tcPr marT="45739" marB="457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a:ln>
                            <a:noFill/>
                          </a:ln>
                          <a:solidFill>
                            <a:srgbClr val="000000"/>
                          </a:solidFill>
                          <a:effectLst/>
                          <a:latin typeface="Tahoma"/>
                          <a:ea typeface="ＭＳ Ｐゴシック" pitchFamily="-1" charset="-128"/>
                          <a:cs typeface="Tahoma"/>
                        </a:rPr>
                        <a:t>Not Sure</a:t>
                      </a:r>
                    </a:p>
                  </a:txBody>
                  <a:tcPr marT="45739" marB="4573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09525">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dirty="0">
                          <a:ln>
                            <a:noFill/>
                          </a:ln>
                          <a:solidFill>
                            <a:srgbClr val="000000"/>
                          </a:solidFill>
                          <a:effectLst/>
                          <a:latin typeface="Tahoma"/>
                          <a:ea typeface="ＭＳ Ｐゴシック" pitchFamily="-1" charset="-128"/>
                          <a:cs typeface="Tahoma"/>
                        </a:rPr>
                        <a:t>96%</a:t>
                      </a:r>
                    </a:p>
                  </a:txBody>
                  <a:tcPr marT="45739" marB="4573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dirty="0">
                          <a:ln>
                            <a:noFill/>
                          </a:ln>
                          <a:solidFill>
                            <a:srgbClr val="000000"/>
                          </a:solidFill>
                          <a:effectLst/>
                          <a:latin typeface="Tahoma"/>
                          <a:ea typeface="ＭＳ Ｐゴシック" pitchFamily="-1" charset="-128"/>
                          <a:cs typeface="Tahoma"/>
                        </a:rPr>
                        <a:t>0%</a:t>
                      </a:r>
                    </a:p>
                  </a:txBody>
                  <a:tcPr marT="45739" marB="457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dirty="0">
                          <a:ln>
                            <a:noFill/>
                          </a:ln>
                          <a:solidFill>
                            <a:srgbClr val="000000"/>
                          </a:solidFill>
                          <a:effectLst/>
                          <a:latin typeface="Tahoma"/>
                          <a:ea typeface="ＭＳ Ｐゴシック" pitchFamily="-1" charset="-128"/>
                          <a:cs typeface="Tahoma"/>
                        </a:rPr>
                        <a:t>4%</a:t>
                      </a:r>
                    </a:p>
                  </a:txBody>
                  <a:tcPr marT="45739" marB="4573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51219" name="Rectangle 3"/>
          <p:cNvSpPr txBox="1">
            <a:spLocks noChangeArrowheads="1"/>
          </p:cNvSpPr>
          <p:nvPr/>
        </p:nvSpPr>
        <p:spPr bwMode="auto">
          <a:xfrm>
            <a:off x="1077913" y="3611497"/>
            <a:ext cx="7243762" cy="2848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39725" indent="-339725" eaLnBrk="0" hangingPunct="0">
              <a:defRPr sz="2400">
                <a:solidFill>
                  <a:schemeClr val="tx1"/>
                </a:solidFill>
                <a:latin typeface="Arial" charset="0"/>
                <a:ea typeface="ＭＳ Ｐゴシック" charset="0"/>
                <a:cs typeface="ＭＳ Ｐゴシック" charset="0"/>
              </a:defRPr>
            </a:lvl1pPr>
            <a:lvl2pPr marL="798513" indent="-34448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spcBef>
                <a:spcPct val="30000"/>
              </a:spcBef>
              <a:buClr>
                <a:schemeClr val="accent2"/>
              </a:buClr>
            </a:pPr>
            <a:r>
              <a:rPr lang="en-US" sz="1800" b="1" dirty="0">
                <a:solidFill>
                  <a:srgbClr val="0D0D0D"/>
                </a:solidFill>
                <a:latin typeface="Tahoma" charset="0"/>
                <a:cs typeface="Tahoma" charset="0"/>
              </a:rPr>
              <a:t>Comments on Capital:</a:t>
            </a:r>
            <a:endParaRPr lang="en-US" altLang="ja-JP" sz="1800" dirty="0">
              <a:solidFill>
                <a:srgbClr val="000000"/>
              </a:solidFill>
              <a:latin typeface="Tahoma" charset="0"/>
              <a:cs typeface="Tahoma" charset="0"/>
            </a:endParaRPr>
          </a:p>
          <a:p>
            <a:pPr defTabSz="914400" eaLnBrk="1" hangingPunct="1">
              <a:lnSpc>
                <a:spcPct val="90000"/>
              </a:lnSpc>
              <a:spcBef>
                <a:spcPct val="30000"/>
              </a:spcBef>
              <a:buClr>
                <a:schemeClr val="accent1">
                  <a:lumMod val="75000"/>
                </a:schemeClr>
              </a:buClr>
              <a:buFont typeface="Arial"/>
              <a:buChar char="•"/>
              <a:defRPr/>
            </a:pPr>
            <a:r>
              <a:rPr lang="en-US" sz="1600" dirty="0">
                <a:solidFill>
                  <a:srgbClr val="0D0D0D"/>
                </a:solidFill>
                <a:latin typeface="Tahoma"/>
                <a:cs typeface="Tahoma"/>
              </a:rPr>
              <a:t>Didn’t realize there was so much year-round activity</a:t>
            </a:r>
          </a:p>
          <a:p>
            <a:pPr defTabSz="914400" eaLnBrk="1" hangingPunct="1">
              <a:lnSpc>
                <a:spcPct val="90000"/>
              </a:lnSpc>
              <a:spcBef>
                <a:spcPct val="30000"/>
              </a:spcBef>
              <a:buClr>
                <a:schemeClr val="accent1">
                  <a:lumMod val="75000"/>
                </a:schemeClr>
              </a:buClr>
              <a:buFont typeface="Arial"/>
              <a:buChar char="•"/>
              <a:defRPr/>
            </a:pPr>
            <a:r>
              <a:rPr lang="en-US" sz="1600" dirty="0">
                <a:solidFill>
                  <a:srgbClr val="0D0D0D"/>
                </a:solidFill>
                <a:latin typeface="Tahoma"/>
                <a:cs typeface="Tahoma"/>
              </a:rPr>
              <a:t>Dining hall is important</a:t>
            </a:r>
          </a:p>
          <a:p>
            <a:pPr defTabSz="914400" eaLnBrk="1" hangingPunct="1">
              <a:lnSpc>
                <a:spcPct val="90000"/>
              </a:lnSpc>
              <a:spcBef>
                <a:spcPct val="30000"/>
              </a:spcBef>
              <a:buClr>
                <a:schemeClr val="accent1">
                  <a:lumMod val="75000"/>
                </a:schemeClr>
              </a:buClr>
              <a:buFont typeface="Arial"/>
              <a:buChar char="•"/>
              <a:defRPr/>
            </a:pPr>
            <a:r>
              <a:rPr lang="en-US" sz="1600" dirty="0">
                <a:solidFill>
                  <a:srgbClr val="0D0D0D"/>
                </a:solidFill>
                <a:latin typeface="Tahoma"/>
                <a:cs typeface="Tahoma"/>
              </a:rPr>
              <a:t>Waterfront important </a:t>
            </a:r>
            <a:r>
              <a:rPr lang="mr-IN" sz="1600" dirty="0">
                <a:solidFill>
                  <a:srgbClr val="0D0D0D"/>
                </a:solidFill>
                <a:latin typeface="Tahoma"/>
                <a:cs typeface="Tahoma"/>
              </a:rPr>
              <a:t>–</a:t>
            </a:r>
            <a:r>
              <a:rPr lang="en-US" sz="1600" dirty="0">
                <a:solidFill>
                  <a:srgbClr val="0D0D0D"/>
                </a:solidFill>
                <a:latin typeface="Tahoma"/>
                <a:cs typeface="Tahoma"/>
              </a:rPr>
              <a:t> more </a:t>
            </a:r>
            <a:r>
              <a:rPr lang="en-US" sz="1600" dirty="0" smtClean="0">
                <a:solidFill>
                  <a:srgbClr val="0D0D0D"/>
                </a:solidFill>
                <a:latin typeface="Tahoma"/>
                <a:cs typeface="Tahoma"/>
              </a:rPr>
              <a:t>than </a:t>
            </a:r>
            <a:r>
              <a:rPr lang="en-US" sz="1600" dirty="0">
                <a:solidFill>
                  <a:srgbClr val="0D0D0D"/>
                </a:solidFill>
                <a:latin typeface="Tahoma"/>
                <a:cs typeface="Tahoma"/>
              </a:rPr>
              <a:t>pool</a:t>
            </a:r>
          </a:p>
          <a:p>
            <a:pPr defTabSz="914400" eaLnBrk="1" hangingPunct="1">
              <a:lnSpc>
                <a:spcPct val="90000"/>
              </a:lnSpc>
              <a:spcBef>
                <a:spcPct val="30000"/>
              </a:spcBef>
              <a:buClr>
                <a:schemeClr val="accent1">
                  <a:lumMod val="75000"/>
                </a:schemeClr>
              </a:buClr>
              <a:buFont typeface="Arial"/>
              <a:buChar char="•"/>
              <a:defRPr/>
            </a:pPr>
            <a:r>
              <a:rPr lang="en-US" sz="1600" dirty="0">
                <a:solidFill>
                  <a:srgbClr val="0D0D0D"/>
                </a:solidFill>
                <a:latin typeface="Tahoma"/>
                <a:cs typeface="Tahoma"/>
              </a:rPr>
              <a:t>Be cautious not to change the character of camp</a:t>
            </a:r>
          </a:p>
          <a:p>
            <a:pPr defTabSz="914400" eaLnBrk="1" hangingPunct="1">
              <a:lnSpc>
                <a:spcPct val="90000"/>
              </a:lnSpc>
              <a:spcBef>
                <a:spcPct val="30000"/>
              </a:spcBef>
              <a:buClr>
                <a:schemeClr val="accent1">
                  <a:lumMod val="75000"/>
                </a:schemeClr>
              </a:buClr>
              <a:buFont typeface="Arial"/>
              <a:buChar char="•"/>
              <a:defRPr/>
            </a:pPr>
            <a:r>
              <a:rPr lang="en-US" altLang="ja-JP" sz="1600" dirty="0">
                <a:solidFill>
                  <a:srgbClr val="0D0D0D"/>
                </a:solidFill>
                <a:latin typeface="Tahoma"/>
                <a:cs typeface="Tahoma"/>
              </a:rPr>
              <a:t>“Seems extremely necessary”</a:t>
            </a:r>
          </a:p>
          <a:p>
            <a:pPr defTabSz="914400" eaLnBrk="1" hangingPunct="1">
              <a:lnSpc>
                <a:spcPct val="90000"/>
              </a:lnSpc>
              <a:spcBef>
                <a:spcPct val="30000"/>
              </a:spcBef>
              <a:buClr>
                <a:schemeClr val="accent1">
                  <a:lumMod val="75000"/>
                </a:schemeClr>
              </a:buClr>
              <a:buFont typeface="Arial"/>
              <a:buChar char="•"/>
              <a:defRPr/>
            </a:pPr>
            <a:r>
              <a:rPr lang="en-US" altLang="ja-JP" sz="1600" dirty="0">
                <a:solidFill>
                  <a:srgbClr val="0D0D0D"/>
                </a:solidFill>
                <a:latin typeface="Tahoma"/>
                <a:cs typeface="Tahoma"/>
              </a:rPr>
              <a:t>“Parking isn’t sexy but can see security/safety issues”</a:t>
            </a:r>
          </a:p>
          <a:p>
            <a:pPr defTabSz="914400" eaLnBrk="1" hangingPunct="1">
              <a:lnSpc>
                <a:spcPct val="90000"/>
              </a:lnSpc>
              <a:spcBef>
                <a:spcPct val="30000"/>
              </a:spcBef>
              <a:buClr>
                <a:schemeClr val="accent1">
                  <a:lumMod val="75000"/>
                </a:schemeClr>
              </a:buClr>
              <a:buFont typeface="Arial"/>
              <a:buChar char="•"/>
              <a:defRPr/>
            </a:pPr>
            <a:endParaRPr lang="en-US" altLang="ja-JP" sz="1600" dirty="0">
              <a:solidFill>
                <a:srgbClr val="0D0D0D"/>
              </a:solidFill>
              <a:latin typeface="Tahoma"/>
              <a:cs typeface="Tahoma"/>
            </a:endParaRPr>
          </a:p>
          <a:p>
            <a:pPr defTabSz="914400" eaLnBrk="1" hangingPunct="1">
              <a:lnSpc>
                <a:spcPct val="90000"/>
              </a:lnSpc>
              <a:spcBef>
                <a:spcPct val="30000"/>
              </a:spcBef>
              <a:buClr>
                <a:schemeClr val="accent1">
                  <a:lumMod val="75000"/>
                </a:schemeClr>
              </a:buClr>
              <a:buFont typeface="Arial"/>
              <a:buChar char="•"/>
              <a:defRPr/>
            </a:pPr>
            <a:endParaRPr lang="en-US" altLang="ja-JP" sz="1800" dirty="0">
              <a:solidFill>
                <a:srgbClr val="0D0D0D"/>
              </a:solidFill>
              <a:latin typeface="Tahoma"/>
              <a:cs typeface="Tahoma"/>
            </a:endParaRPr>
          </a:p>
          <a:p>
            <a:pPr lvl="1" defTabSz="914400" eaLnBrk="1" hangingPunct="1">
              <a:lnSpc>
                <a:spcPct val="90000"/>
              </a:lnSpc>
              <a:spcBef>
                <a:spcPct val="30000"/>
              </a:spcBef>
              <a:buClr>
                <a:srgbClr val="69A000"/>
              </a:buClr>
              <a:buFont typeface="Wingdings" charset="0"/>
              <a:buChar char="Ø"/>
            </a:pPr>
            <a:endParaRPr lang="en-US" altLang="ja-JP" sz="1800" dirty="0">
              <a:solidFill>
                <a:srgbClr val="000000"/>
              </a:solidFill>
              <a:latin typeface="Calibri" charset="0"/>
            </a:endParaRPr>
          </a:p>
          <a:p>
            <a:pPr lvl="1" defTabSz="914400" eaLnBrk="1" hangingPunct="1">
              <a:lnSpc>
                <a:spcPct val="90000"/>
              </a:lnSpc>
              <a:spcBef>
                <a:spcPct val="30000"/>
              </a:spcBef>
              <a:buClr>
                <a:srgbClr val="69A000"/>
              </a:buClr>
              <a:buFont typeface="Wingdings" charset="0"/>
              <a:buChar char="Ø"/>
            </a:pPr>
            <a:endParaRPr lang="en-US" altLang="ja-JP" sz="1800" dirty="0">
              <a:solidFill>
                <a:srgbClr val="000000"/>
              </a:solidFill>
              <a:latin typeface="Calibri" charset="0"/>
            </a:endParaRPr>
          </a:p>
        </p:txBody>
      </p:sp>
      <p:sp>
        <p:nvSpPr>
          <p:cNvPr id="8" name="Oval 7"/>
          <p:cNvSpPr>
            <a:spLocks noChangeArrowheads="1"/>
          </p:cNvSpPr>
          <p:nvPr/>
        </p:nvSpPr>
        <p:spPr bwMode="auto">
          <a:xfrm>
            <a:off x="719138" y="2427804"/>
            <a:ext cx="244475" cy="227012"/>
          </a:xfrm>
          <a:prstGeom prst="ellipse">
            <a:avLst/>
          </a:prstGeom>
          <a:solidFill>
            <a:schemeClr val="accent1"/>
          </a:solidFill>
          <a:ln w="9525">
            <a:noFill/>
            <a:round/>
            <a:headEnd/>
            <a:tailEnd/>
          </a:ln>
          <a:effectLst>
            <a:outerShdw blurRad="40000" dist="23000" dir="5400000" rotWithShape="0">
              <a:srgbClr val="000000">
                <a:alpha val="34998"/>
              </a:srgbClr>
            </a:outerShdw>
          </a:effectLst>
        </p:spPr>
        <p:txBody>
          <a:bodyPr anchor="ctr"/>
          <a:lstStyle/>
          <a:p>
            <a:pPr algn="ctr">
              <a:defRPr/>
            </a:pPr>
            <a:endParaRPr lang="en-US" dirty="0">
              <a:solidFill>
                <a:schemeClr val="lt1"/>
              </a:solidFill>
              <a:latin typeface="+mn-lt"/>
              <a:ea typeface="+mn-ea"/>
              <a:cs typeface="+mn-cs"/>
            </a:endParaRPr>
          </a:p>
        </p:txBody>
      </p:sp>
    </p:spTree>
    <p:extLst>
      <p:ext uri="{BB962C8B-B14F-4D97-AF65-F5344CB8AC3E}">
        <p14:creationId xmlns:p14="http://schemas.microsoft.com/office/powerpoint/2010/main" val="413315662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6"/>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E88E394-65B8-6E4A-B9D5-2BA3145A81F7}" type="slidenum">
              <a:rPr lang="en-US" sz="1200">
                <a:solidFill>
                  <a:srgbClr val="898989"/>
                </a:solidFill>
                <a:latin typeface="Calibri" charset="0"/>
              </a:rPr>
              <a:pPr eaLnBrk="1" hangingPunct="1"/>
              <a:t>16</a:t>
            </a:fld>
            <a:endParaRPr lang="en-US" sz="1200">
              <a:solidFill>
                <a:srgbClr val="898989"/>
              </a:solidFill>
              <a:latin typeface="Calibri" charset="0"/>
            </a:endParaRPr>
          </a:p>
        </p:txBody>
      </p:sp>
      <p:sp>
        <p:nvSpPr>
          <p:cNvPr id="52227" name="Rectangle 7"/>
          <p:cNvSpPr>
            <a:spLocks noGrp="1" noChangeArrowheads="1"/>
          </p:cNvSpPr>
          <p:nvPr>
            <p:ph type="title" idx="4294967295"/>
          </p:nvPr>
        </p:nvSpPr>
        <p:spPr>
          <a:xfrm>
            <a:off x="963613" y="827088"/>
            <a:ext cx="7675562" cy="544512"/>
          </a:xfrm>
        </p:spPr>
        <p:txBody>
          <a:bodyPr anchor="t"/>
          <a:lstStyle/>
          <a:p>
            <a:pPr algn="l" eaLnBrk="1" hangingPunct="1"/>
            <a:r>
              <a:rPr lang="en-US" sz="4000" b="1" dirty="0">
                <a:solidFill>
                  <a:srgbClr val="000000"/>
                </a:solidFill>
                <a:latin typeface="Tahoma" charset="0"/>
                <a:ea typeface="ＭＳ Ｐゴシック" charset="0"/>
                <a:cs typeface="Tahoma" charset="0"/>
              </a:rPr>
              <a:t>Project Prioritization</a:t>
            </a:r>
          </a:p>
        </p:txBody>
      </p:sp>
      <p:sp>
        <p:nvSpPr>
          <p:cNvPr id="3" name="TextBox 2"/>
          <p:cNvSpPr txBox="1"/>
          <p:nvPr/>
        </p:nvSpPr>
        <p:spPr>
          <a:xfrm>
            <a:off x="1575279" y="2835247"/>
            <a:ext cx="184666" cy="369332"/>
          </a:xfrm>
          <a:prstGeom prst="rect">
            <a:avLst/>
          </a:prstGeom>
          <a:noFill/>
        </p:spPr>
        <p:txBody>
          <a:bodyPr wrap="none" rtlCol="0">
            <a:spAutoFit/>
          </a:bodyPr>
          <a:lstStyle/>
          <a:p>
            <a:endParaRPr lang="en-US" dirty="0"/>
          </a:p>
        </p:txBody>
      </p:sp>
      <p:grpSp>
        <p:nvGrpSpPr>
          <p:cNvPr id="2" name="Group 1"/>
          <p:cNvGrpSpPr/>
          <p:nvPr/>
        </p:nvGrpSpPr>
        <p:grpSpPr>
          <a:xfrm>
            <a:off x="1049789" y="1699359"/>
            <a:ext cx="6961872" cy="4237276"/>
            <a:chOff x="901770" y="1855304"/>
            <a:chExt cx="6961872" cy="4237276"/>
          </a:xfrm>
        </p:grpSpPr>
        <p:sp>
          <p:nvSpPr>
            <p:cNvPr id="18" name="Rounded Rectangle 17"/>
            <p:cNvSpPr/>
            <p:nvPr/>
          </p:nvSpPr>
          <p:spPr>
            <a:xfrm>
              <a:off x="1076642" y="3537528"/>
              <a:ext cx="6780696" cy="383692"/>
            </a:xfrm>
            <a:prstGeom prst="round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1070338" y="3965215"/>
              <a:ext cx="6780696" cy="383692"/>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p:nvPr/>
          </p:nvSpPr>
          <p:spPr>
            <a:xfrm>
              <a:off x="1064034" y="4392902"/>
              <a:ext cx="6780696" cy="383692"/>
            </a:xfrm>
            <a:prstGeom prst="round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a:off x="1057730" y="4820589"/>
              <a:ext cx="6780696" cy="383692"/>
            </a:xfrm>
            <a:prstGeom prst="round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1051426" y="5248276"/>
              <a:ext cx="6780696" cy="383692"/>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1082946" y="3109841"/>
              <a:ext cx="6780696" cy="383692"/>
            </a:xfrm>
            <a:prstGeom prst="roundRect">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ounded Rectangle 3"/>
            <p:cNvSpPr/>
            <p:nvPr/>
          </p:nvSpPr>
          <p:spPr>
            <a:xfrm>
              <a:off x="1076642" y="1855304"/>
              <a:ext cx="6780696" cy="1071218"/>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225" name="Text Box 6"/>
            <p:cNvSpPr txBox="1">
              <a:spLocks noChangeArrowheads="1"/>
            </p:cNvSpPr>
            <p:nvPr/>
          </p:nvSpPr>
          <p:spPr bwMode="auto">
            <a:xfrm>
              <a:off x="901770" y="2342835"/>
              <a:ext cx="5348068" cy="374974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0000"/>
                </a:spcBef>
                <a:buClr>
                  <a:schemeClr val="accent1"/>
                </a:buClr>
                <a:buSzPct val="130000"/>
                <a:defRPr/>
              </a:pPr>
              <a:endParaRPr lang="en-US" sz="2000" dirty="0">
                <a:latin typeface="Tahoma" charset="0"/>
                <a:cs typeface="Tahoma" charset="0"/>
              </a:endParaRPr>
            </a:p>
            <a:p>
              <a:pPr eaLnBrk="1" hangingPunct="1">
                <a:spcBef>
                  <a:spcPct val="30000"/>
                </a:spcBef>
                <a:buClr>
                  <a:schemeClr val="accent1"/>
                </a:buClr>
                <a:buSzPct val="130000"/>
                <a:defRPr/>
              </a:pPr>
              <a:endParaRPr lang="en-US" sz="2000" dirty="0">
                <a:latin typeface="Tahoma" charset="0"/>
                <a:cs typeface="Tahoma" charset="0"/>
              </a:endParaRPr>
            </a:p>
            <a:p>
              <a:pPr eaLnBrk="1" hangingPunct="1">
                <a:spcBef>
                  <a:spcPts val="800"/>
                </a:spcBef>
                <a:spcAft>
                  <a:spcPts val="100"/>
                </a:spcAft>
                <a:buClr>
                  <a:schemeClr val="accent1"/>
                </a:buClr>
                <a:buSzPct val="130000"/>
                <a:defRPr/>
              </a:pPr>
              <a:r>
                <a:rPr lang="en-US" sz="2000" dirty="0">
                  <a:latin typeface="Tahoma" charset="0"/>
                  <a:cs typeface="Tahoma" charset="0"/>
                </a:rPr>
                <a:t>         </a:t>
              </a:r>
              <a:r>
                <a:rPr lang="en-US" sz="2000" dirty="0">
                  <a:solidFill>
                    <a:srgbClr val="FFFFFF"/>
                  </a:solidFill>
                  <a:latin typeface="Tahoma" charset="0"/>
                  <a:cs typeface="Tahoma" charset="0"/>
                </a:rPr>
                <a:t>Camp Life</a:t>
              </a:r>
            </a:p>
            <a:p>
              <a:pPr eaLnBrk="1" hangingPunct="1">
                <a:spcBef>
                  <a:spcPts val="800"/>
                </a:spcBef>
                <a:spcAft>
                  <a:spcPts val="100"/>
                </a:spcAft>
                <a:buClr>
                  <a:schemeClr val="accent1"/>
                </a:buClr>
                <a:buSzPct val="130000"/>
                <a:defRPr/>
              </a:pPr>
              <a:r>
                <a:rPr lang="en-US" sz="2000" dirty="0">
                  <a:latin typeface="Tahoma" charset="0"/>
                  <a:cs typeface="Tahoma" charset="0"/>
                </a:rPr>
                <a:t>           Pool </a:t>
              </a:r>
            </a:p>
            <a:p>
              <a:pPr eaLnBrk="1" hangingPunct="1">
                <a:spcBef>
                  <a:spcPts val="800"/>
                </a:spcBef>
                <a:spcAft>
                  <a:spcPts val="100"/>
                </a:spcAft>
                <a:buClr>
                  <a:schemeClr val="accent1"/>
                </a:buClr>
                <a:buSzPct val="130000"/>
                <a:defRPr/>
              </a:pPr>
              <a:r>
                <a:rPr lang="en-US" sz="2000" dirty="0">
                  <a:latin typeface="Tahoma" charset="0"/>
                  <a:cs typeface="Tahoma" charset="0"/>
                </a:rPr>
                <a:t>		  Annual Campaign</a:t>
              </a:r>
            </a:p>
            <a:p>
              <a:pPr eaLnBrk="1" hangingPunct="1">
                <a:spcBef>
                  <a:spcPts val="800"/>
                </a:spcBef>
                <a:spcAft>
                  <a:spcPts val="100"/>
                </a:spcAft>
                <a:buClr>
                  <a:schemeClr val="accent1"/>
                </a:buClr>
                <a:buSzPct val="130000"/>
                <a:defRPr/>
              </a:pPr>
              <a:r>
                <a:rPr lang="en-US" sz="2000" dirty="0">
                  <a:latin typeface="Tahoma" charset="0"/>
                  <a:cs typeface="Tahoma" charset="0"/>
                </a:rPr>
                <a:t>                Endowment</a:t>
              </a:r>
            </a:p>
            <a:p>
              <a:pPr eaLnBrk="1" hangingPunct="1">
                <a:spcBef>
                  <a:spcPts val="800"/>
                </a:spcBef>
                <a:spcAft>
                  <a:spcPts val="100"/>
                </a:spcAft>
                <a:buClr>
                  <a:schemeClr val="accent1"/>
                </a:buClr>
                <a:buSzPct val="130000"/>
                <a:defRPr/>
              </a:pPr>
              <a:r>
                <a:rPr lang="en-US" sz="2000" dirty="0">
                  <a:latin typeface="Tahoma" charset="0"/>
                  <a:cs typeface="Tahoma" charset="0"/>
                </a:rPr>
                <a:t>                  Parking/Gateway Improvements</a:t>
              </a:r>
            </a:p>
            <a:p>
              <a:pPr eaLnBrk="1" hangingPunct="1">
                <a:spcBef>
                  <a:spcPts val="800"/>
                </a:spcBef>
                <a:spcAft>
                  <a:spcPts val="100"/>
                </a:spcAft>
                <a:buClr>
                  <a:schemeClr val="accent1"/>
                </a:buClr>
                <a:buSzPct val="130000"/>
                <a:defRPr/>
              </a:pPr>
              <a:r>
                <a:rPr lang="en-US" sz="2000" dirty="0">
                  <a:latin typeface="Tahoma" charset="0"/>
                  <a:cs typeface="Tahoma" charset="0"/>
                </a:rPr>
                <a:t>                    </a:t>
              </a:r>
              <a:r>
                <a:rPr lang="en-US" sz="2000" dirty="0">
                  <a:solidFill>
                    <a:srgbClr val="FF6600"/>
                  </a:solidFill>
                  <a:latin typeface="Tahoma" charset="0"/>
                  <a:cs typeface="Tahoma" charset="0"/>
                </a:rPr>
                <a:t>Equestrian Center</a:t>
              </a:r>
            </a:p>
            <a:p>
              <a:pPr eaLnBrk="1" hangingPunct="1">
                <a:spcBef>
                  <a:spcPts val="800"/>
                </a:spcBef>
                <a:spcAft>
                  <a:spcPts val="100"/>
                </a:spcAft>
                <a:buClr>
                  <a:schemeClr val="accent1"/>
                </a:buClr>
                <a:buSzPct val="130000"/>
                <a:defRPr/>
              </a:pPr>
              <a:r>
                <a:rPr lang="en-US" sz="2000" dirty="0">
                  <a:latin typeface="Tahoma" charset="0"/>
                  <a:cs typeface="Tahoma" charset="0"/>
                </a:rPr>
                <a:t>      </a:t>
              </a:r>
            </a:p>
          </p:txBody>
        </p:sp>
        <p:sp>
          <p:nvSpPr>
            <p:cNvPr id="6" name="Chevron 5"/>
            <p:cNvSpPr/>
            <p:nvPr/>
          </p:nvSpPr>
          <p:spPr>
            <a:xfrm>
              <a:off x="1170801" y="2355362"/>
              <a:ext cx="190568" cy="262872"/>
            </a:xfrm>
            <a:prstGeom prst="chevron">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8" name="Chevron 7"/>
            <p:cNvSpPr/>
            <p:nvPr/>
          </p:nvSpPr>
          <p:spPr>
            <a:xfrm>
              <a:off x="1474182" y="3175446"/>
              <a:ext cx="190568" cy="262872"/>
            </a:xfrm>
            <a:prstGeom prst="chevron">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9" name="Chevron 8"/>
            <p:cNvSpPr/>
            <p:nvPr/>
          </p:nvSpPr>
          <p:spPr>
            <a:xfrm>
              <a:off x="1635213" y="3588950"/>
              <a:ext cx="190568" cy="262872"/>
            </a:xfrm>
            <a:prstGeom prst="chevron">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1" name="Chevron 10"/>
            <p:cNvSpPr/>
            <p:nvPr/>
          </p:nvSpPr>
          <p:spPr>
            <a:xfrm>
              <a:off x="1882897" y="4015265"/>
              <a:ext cx="190568" cy="262872"/>
            </a:xfrm>
            <a:prstGeom prst="chevron">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2" name="Chevron 11"/>
            <p:cNvSpPr/>
            <p:nvPr/>
          </p:nvSpPr>
          <p:spPr>
            <a:xfrm>
              <a:off x="2015542" y="4463601"/>
              <a:ext cx="190568" cy="262872"/>
            </a:xfrm>
            <a:prstGeom prst="chevron">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3" name="Chevron 12"/>
            <p:cNvSpPr/>
            <p:nvPr/>
          </p:nvSpPr>
          <p:spPr>
            <a:xfrm>
              <a:off x="2195067" y="4867230"/>
              <a:ext cx="190568" cy="262872"/>
            </a:xfrm>
            <a:prstGeom prst="chevron">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4" name="Chevron 13"/>
            <p:cNvSpPr/>
            <p:nvPr/>
          </p:nvSpPr>
          <p:spPr>
            <a:xfrm>
              <a:off x="2350121" y="5295342"/>
              <a:ext cx="190568" cy="262872"/>
            </a:xfrm>
            <a:prstGeom prst="chevron">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6" name="Text Box 6"/>
            <p:cNvSpPr txBox="1">
              <a:spLocks noChangeArrowheads="1"/>
            </p:cNvSpPr>
            <p:nvPr/>
          </p:nvSpPr>
          <p:spPr bwMode="auto">
            <a:xfrm>
              <a:off x="1336458" y="2255140"/>
              <a:ext cx="534806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0000"/>
                </a:spcBef>
                <a:buClr>
                  <a:schemeClr val="accent1"/>
                </a:buClr>
                <a:buSzPct val="130000"/>
                <a:defRPr/>
              </a:pPr>
              <a:r>
                <a:rPr lang="en-US" sz="2000" dirty="0">
                  <a:latin typeface="Tahoma" charset="0"/>
                  <a:cs typeface="Tahoma" charset="0"/>
                </a:rPr>
                <a:t>New Dining Hall</a:t>
              </a:r>
            </a:p>
          </p:txBody>
        </p:sp>
      </p:grpSp>
    </p:spTree>
    <p:extLst>
      <p:ext uri="{BB962C8B-B14F-4D97-AF65-F5344CB8AC3E}">
        <p14:creationId xmlns:p14="http://schemas.microsoft.com/office/powerpoint/2010/main" val="26325465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3"/>
          <p:cNvSpPr txBox="1">
            <a:spLocks noChangeArrowheads="1"/>
          </p:cNvSpPr>
          <p:nvPr/>
        </p:nvSpPr>
        <p:spPr bwMode="auto">
          <a:xfrm>
            <a:off x="690563" y="1689071"/>
            <a:ext cx="7386637" cy="4705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39725" indent="-33972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spcBef>
                <a:spcPct val="30000"/>
              </a:spcBef>
              <a:buClr>
                <a:schemeClr val="accent2"/>
              </a:buClr>
            </a:pPr>
            <a:r>
              <a:rPr lang="en-US" sz="1800" b="1" dirty="0">
                <a:solidFill>
                  <a:srgbClr val="0D0D0D"/>
                </a:solidFill>
                <a:latin typeface="Tahoma" charset="0"/>
                <a:cs typeface="Tahoma" charset="0"/>
              </a:rPr>
              <a:t>Comments on project ranking:</a:t>
            </a:r>
          </a:p>
          <a:p>
            <a:pPr defTabSz="914400" eaLnBrk="1" hangingPunct="1">
              <a:lnSpc>
                <a:spcPct val="90000"/>
              </a:lnSpc>
              <a:spcBef>
                <a:spcPct val="30000"/>
              </a:spcBef>
              <a:buClr>
                <a:srgbClr val="8CC63F"/>
              </a:buClr>
              <a:buFont typeface="Arial" charset="0"/>
              <a:buChar char="•"/>
            </a:pPr>
            <a:r>
              <a:rPr lang="en-US" sz="1800" dirty="0">
                <a:latin typeface="Tahoma"/>
                <a:cs typeface="Tahoma"/>
              </a:rPr>
              <a:t>Price </a:t>
            </a:r>
            <a:r>
              <a:rPr lang="en-US" sz="1800" dirty="0" smtClean="0">
                <a:latin typeface="Tahoma"/>
                <a:cs typeface="Tahoma"/>
              </a:rPr>
              <a:t>tag: </a:t>
            </a:r>
            <a:r>
              <a:rPr lang="en-US" sz="1800" dirty="0">
                <a:latin typeface="Tahoma"/>
                <a:cs typeface="Tahoma"/>
              </a:rPr>
              <a:t>$3M </a:t>
            </a:r>
            <a:r>
              <a:rPr lang="mr-IN" sz="1800" dirty="0">
                <a:latin typeface="Tahoma"/>
                <a:cs typeface="Tahoma"/>
              </a:rPr>
              <a:t>–</a:t>
            </a:r>
            <a:r>
              <a:rPr lang="en-US" sz="1800" dirty="0">
                <a:latin typeface="Tahoma"/>
                <a:cs typeface="Tahoma"/>
              </a:rPr>
              <a:t> on Dining Hall much more reasonable </a:t>
            </a:r>
            <a:r>
              <a:rPr lang="en-US" sz="1800" dirty="0" smtClean="0">
                <a:latin typeface="Tahoma"/>
                <a:cs typeface="Tahoma"/>
              </a:rPr>
              <a:t>than </a:t>
            </a:r>
            <a:r>
              <a:rPr lang="en-US" sz="1800" dirty="0">
                <a:latin typeface="Tahoma"/>
                <a:cs typeface="Tahoma"/>
              </a:rPr>
              <a:t>previously</a:t>
            </a:r>
          </a:p>
          <a:p>
            <a:pPr defTabSz="914400" eaLnBrk="1" hangingPunct="1">
              <a:lnSpc>
                <a:spcPct val="90000"/>
              </a:lnSpc>
              <a:spcBef>
                <a:spcPct val="30000"/>
              </a:spcBef>
              <a:buClr>
                <a:srgbClr val="8CC63F"/>
              </a:buClr>
              <a:buFont typeface="Arial" charset="0"/>
              <a:buChar char="•"/>
            </a:pPr>
            <a:r>
              <a:rPr lang="en-US" sz="1800" dirty="0">
                <a:latin typeface="Tahoma"/>
                <a:cs typeface="Tahoma"/>
              </a:rPr>
              <a:t>Replacing yurts with your-round housing makes sense</a:t>
            </a:r>
          </a:p>
          <a:p>
            <a:pPr defTabSz="914400" eaLnBrk="1" hangingPunct="1">
              <a:lnSpc>
                <a:spcPct val="90000"/>
              </a:lnSpc>
              <a:spcBef>
                <a:spcPct val="30000"/>
              </a:spcBef>
              <a:buClr>
                <a:srgbClr val="8CC63F"/>
              </a:buClr>
              <a:buFont typeface="Arial" charset="0"/>
              <a:buChar char="•"/>
            </a:pPr>
            <a:r>
              <a:rPr lang="en-US" sz="1800" dirty="0">
                <a:latin typeface="Tahoma"/>
                <a:cs typeface="Tahoma"/>
              </a:rPr>
              <a:t>New bath houses that meet standards are important</a:t>
            </a:r>
          </a:p>
          <a:p>
            <a:pPr defTabSz="914400" eaLnBrk="1" hangingPunct="1">
              <a:lnSpc>
                <a:spcPct val="90000"/>
              </a:lnSpc>
              <a:spcBef>
                <a:spcPct val="30000"/>
              </a:spcBef>
              <a:buClr>
                <a:srgbClr val="8CC63F"/>
              </a:buClr>
              <a:buFont typeface="Arial" charset="0"/>
              <a:buChar char="•"/>
            </a:pPr>
            <a:r>
              <a:rPr lang="en-US" sz="1800" dirty="0">
                <a:latin typeface="Tahoma"/>
                <a:cs typeface="Tahoma"/>
              </a:rPr>
              <a:t>From day camper drop off perspective, can understand safety and security with new parking</a:t>
            </a:r>
          </a:p>
          <a:p>
            <a:pPr defTabSz="914400" eaLnBrk="1" hangingPunct="1">
              <a:lnSpc>
                <a:spcPct val="90000"/>
              </a:lnSpc>
              <a:spcBef>
                <a:spcPct val="30000"/>
              </a:spcBef>
              <a:buClr>
                <a:srgbClr val="8CC63F"/>
              </a:buClr>
              <a:buFont typeface="Arial" charset="0"/>
              <a:buChar char="•"/>
            </a:pPr>
            <a:r>
              <a:rPr lang="en-US" sz="1800" dirty="0">
                <a:latin typeface="Tahoma"/>
                <a:cs typeface="Tahoma"/>
              </a:rPr>
              <a:t>While equestrian not seen as priority, increasing capacity of housing can be </a:t>
            </a:r>
            <a:r>
              <a:rPr lang="mr-IN" sz="1800" dirty="0">
                <a:latin typeface="Tahoma"/>
                <a:cs typeface="Tahoma"/>
              </a:rPr>
              <a:t>–</a:t>
            </a:r>
            <a:r>
              <a:rPr lang="en-US" sz="1800" dirty="0">
                <a:latin typeface="Tahoma"/>
                <a:cs typeface="Tahoma"/>
              </a:rPr>
              <a:t> “what is the ROI?”</a:t>
            </a:r>
          </a:p>
          <a:p>
            <a:pPr defTabSz="914400" eaLnBrk="1" hangingPunct="1">
              <a:lnSpc>
                <a:spcPct val="90000"/>
              </a:lnSpc>
              <a:spcBef>
                <a:spcPct val="30000"/>
              </a:spcBef>
              <a:buClr>
                <a:srgbClr val="8CC63F"/>
              </a:buClr>
              <a:buFont typeface="Arial" charset="0"/>
              <a:buChar char="•"/>
            </a:pPr>
            <a:endParaRPr lang="en-US" sz="1800" dirty="0">
              <a:latin typeface="Calibri" charset="0"/>
              <a:cs typeface="Tahoma" charset="0"/>
            </a:endParaRPr>
          </a:p>
          <a:p>
            <a:pPr defTabSz="914400" eaLnBrk="1" hangingPunct="1">
              <a:lnSpc>
                <a:spcPct val="90000"/>
              </a:lnSpc>
              <a:spcBef>
                <a:spcPct val="30000"/>
              </a:spcBef>
              <a:buClr>
                <a:srgbClr val="8CC63F"/>
              </a:buClr>
              <a:buFont typeface="Arial" charset="0"/>
              <a:buChar char="•"/>
            </a:pPr>
            <a:endParaRPr lang="en-US" sz="1800" dirty="0">
              <a:latin typeface="Calibri" charset="0"/>
              <a:cs typeface="Tahoma" charset="0"/>
            </a:endParaRPr>
          </a:p>
        </p:txBody>
      </p:sp>
      <p:sp>
        <p:nvSpPr>
          <p:cNvPr id="51202" name="Rectangle 7"/>
          <p:cNvSpPr>
            <a:spLocks noGrp="1" noChangeArrowheads="1"/>
          </p:cNvSpPr>
          <p:nvPr>
            <p:ph type="title" idx="4294967295"/>
          </p:nvPr>
        </p:nvSpPr>
        <p:spPr>
          <a:xfrm>
            <a:off x="855663" y="560388"/>
            <a:ext cx="6570662" cy="544512"/>
          </a:xfrm>
        </p:spPr>
        <p:txBody>
          <a:bodyPr anchor="t"/>
          <a:lstStyle/>
          <a:p>
            <a:pPr algn="l" eaLnBrk="1" hangingPunct="1"/>
            <a:r>
              <a:rPr lang="en-US" altLang="ja-JP" sz="4000" b="1" dirty="0">
                <a:solidFill>
                  <a:srgbClr val="000000"/>
                </a:solidFill>
                <a:latin typeface="Tahoma" charset="0"/>
                <a:ea typeface="ＭＳ Ｐゴシック" charset="0"/>
                <a:cs typeface="Tahoma" charset="0"/>
              </a:rPr>
              <a:t>Project Prioritization</a:t>
            </a:r>
            <a:endParaRPr lang="en-US" sz="4000" b="1" dirty="0">
              <a:solidFill>
                <a:srgbClr val="000000"/>
              </a:solidFill>
              <a:latin typeface="Tahoma" charset="0"/>
              <a:ea typeface="ＭＳ Ｐゴシック" charset="0"/>
              <a:cs typeface="Tahoma" charset="0"/>
            </a:endParaRPr>
          </a:p>
        </p:txBody>
      </p:sp>
      <p:sp>
        <p:nvSpPr>
          <p:cNvPr id="51203" name="Slide Number Placeholder 6"/>
          <p:cNvSpPr>
            <a:spLocks noGrp="1"/>
          </p:cNvSpPr>
          <p:nvPr>
            <p:ph type="sldNum" sz="quarter" idx="12"/>
          </p:nvPr>
        </p:nvSpPr>
        <p:spPr bwMode="auto">
          <a:xfrm>
            <a:off x="419100" y="6356350"/>
            <a:ext cx="1960563"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0EECB4-6F6D-2E4B-90B2-007DC0656FBC}" type="slidenum">
              <a:rPr lang="en-US" sz="1200">
                <a:solidFill>
                  <a:srgbClr val="898989"/>
                </a:solidFill>
                <a:latin typeface="Calibri" charset="0"/>
              </a:rPr>
              <a:pPr eaLnBrk="1" hangingPunct="1"/>
              <a:t>17</a:t>
            </a:fld>
            <a:endParaRPr lang="en-US" sz="1200">
              <a:solidFill>
                <a:srgbClr val="898989"/>
              </a:solidFill>
              <a:latin typeface="Calibri" charset="0"/>
            </a:endParaRPr>
          </a:p>
        </p:txBody>
      </p:sp>
    </p:spTree>
    <p:extLst>
      <p:ext uri="{BB962C8B-B14F-4D97-AF65-F5344CB8AC3E}">
        <p14:creationId xmlns:p14="http://schemas.microsoft.com/office/powerpoint/2010/main" val="260091867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Number Placeholder 1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3758D5D-0B55-2249-B23E-4E6544FD6D43}" type="slidenum">
              <a:rPr lang="en-US" sz="1200">
                <a:solidFill>
                  <a:srgbClr val="898989"/>
                </a:solidFill>
                <a:latin typeface="Calibri" charset="0"/>
              </a:rPr>
              <a:pPr eaLnBrk="1" hangingPunct="1"/>
              <a:t>18</a:t>
            </a:fld>
            <a:endParaRPr lang="en-US" sz="1200">
              <a:solidFill>
                <a:srgbClr val="898989"/>
              </a:solidFill>
              <a:latin typeface="Calibri" charset="0"/>
            </a:endParaRPr>
          </a:p>
        </p:txBody>
      </p:sp>
      <p:sp>
        <p:nvSpPr>
          <p:cNvPr id="54274" name="Rectangle 3"/>
          <p:cNvSpPr>
            <a:spLocks noGrp="1" noChangeArrowheads="1"/>
          </p:cNvSpPr>
          <p:nvPr>
            <p:ph type="title" sz="quarter" idx="4294967295"/>
          </p:nvPr>
        </p:nvSpPr>
        <p:spPr>
          <a:xfrm>
            <a:off x="484188" y="608635"/>
            <a:ext cx="8229600" cy="1143000"/>
          </a:xfrm>
        </p:spPr>
        <p:txBody>
          <a:bodyPr anchor="t"/>
          <a:lstStyle/>
          <a:p>
            <a:pPr algn="l" eaLnBrk="1" hangingPunct="1"/>
            <a:r>
              <a:rPr lang="en-US" sz="4000" b="1" dirty="0">
                <a:solidFill>
                  <a:srgbClr val="000000"/>
                </a:solidFill>
                <a:latin typeface="Tahoma" charset="0"/>
                <a:ea typeface="ＭＳ Ｐゴシック" charset="0"/>
                <a:cs typeface="Tahoma" charset="0"/>
              </a:rPr>
              <a:t>Feasibility</a:t>
            </a:r>
          </a:p>
        </p:txBody>
      </p:sp>
      <p:graphicFrame>
        <p:nvGraphicFramePr>
          <p:cNvPr id="4" name="Group 290"/>
          <p:cNvGraphicFramePr>
            <a:graphicFrameLocks noGrp="1"/>
          </p:cNvGraphicFramePr>
          <p:nvPr>
            <p:ph sz="quarter" idx="4294967295"/>
            <p:extLst>
              <p:ext uri="{D42A27DB-BD31-4B8C-83A1-F6EECF244321}">
                <p14:modId xmlns:p14="http://schemas.microsoft.com/office/powerpoint/2010/main" val="2458915521"/>
              </p:ext>
            </p:extLst>
          </p:nvPr>
        </p:nvGraphicFramePr>
        <p:xfrm>
          <a:off x="5143500" y="1733062"/>
          <a:ext cx="2082800" cy="762000"/>
        </p:xfrm>
        <a:graphic>
          <a:graphicData uri="http://schemas.openxmlformats.org/drawingml/2006/table">
            <a:tbl>
              <a:tblPr/>
              <a:tblGrid>
                <a:gridCol w="615950">
                  <a:extLst>
                    <a:ext uri="{9D8B030D-6E8A-4147-A177-3AD203B41FA5}">
                      <a16:colId xmlns:a16="http://schemas.microsoft.com/office/drawing/2014/main" xmlns="" val="20000"/>
                    </a:ext>
                  </a:extLst>
                </a:gridCol>
                <a:gridCol w="530225">
                  <a:extLst>
                    <a:ext uri="{9D8B030D-6E8A-4147-A177-3AD203B41FA5}">
                      <a16:colId xmlns:a16="http://schemas.microsoft.com/office/drawing/2014/main" xmlns="" val="20001"/>
                    </a:ext>
                  </a:extLst>
                </a:gridCol>
                <a:gridCol w="936625">
                  <a:extLst>
                    <a:ext uri="{9D8B030D-6E8A-4147-A177-3AD203B41FA5}">
                      <a16:colId xmlns:a16="http://schemas.microsoft.com/office/drawing/2014/main" xmlns="" val="20002"/>
                    </a:ext>
                  </a:extLst>
                </a:gridCol>
              </a:tblGrid>
              <a:tr h="457194">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Yes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No</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Not Sure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04806">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chemeClr val="tx1"/>
                          </a:solidFill>
                          <a:effectLst/>
                          <a:latin typeface="Tahoma"/>
                          <a:ea typeface="ＭＳ Ｐゴシック" charset="0"/>
                          <a:cs typeface="Tahoma"/>
                        </a:rPr>
                        <a:t>62%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chemeClr val="tx1"/>
                          </a:solidFill>
                          <a:effectLst/>
                          <a:latin typeface="Tahoma"/>
                          <a:ea typeface="ＭＳ Ｐゴシック" charset="0"/>
                          <a:cs typeface="Tahoma"/>
                        </a:rPr>
                        <a:t>38%</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graphicFrame>
        <p:nvGraphicFramePr>
          <p:cNvPr id="9" name="Group 292"/>
          <p:cNvGraphicFramePr>
            <a:graphicFrameLocks noGrp="1"/>
          </p:cNvGraphicFramePr>
          <p:nvPr>
            <p:ph sz="quarter" idx="4294967295"/>
            <p:extLst>
              <p:ext uri="{D42A27DB-BD31-4B8C-83A1-F6EECF244321}">
                <p14:modId xmlns:p14="http://schemas.microsoft.com/office/powerpoint/2010/main" val="3804356604"/>
              </p:ext>
            </p:extLst>
          </p:nvPr>
        </p:nvGraphicFramePr>
        <p:xfrm>
          <a:off x="1092200" y="3371782"/>
          <a:ext cx="2733675" cy="762000"/>
        </p:xfrm>
        <a:graphic>
          <a:graphicData uri="http://schemas.openxmlformats.org/drawingml/2006/table">
            <a:tbl>
              <a:tblPr/>
              <a:tblGrid>
                <a:gridCol w="911225">
                  <a:extLst>
                    <a:ext uri="{9D8B030D-6E8A-4147-A177-3AD203B41FA5}">
                      <a16:colId xmlns:a16="http://schemas.microsoft.com/office/drawing/2014/main" xmlns="" val="20000"/>
                    </a:ext>
                  </a:extLst>
                </a:gridCol>
                <a:gridCol w="911225">
                  <a:extLst>
                    <a:ext uri="{9D8B030D-6E8A-4147-A177-3AD203B41FA5}">
                      <a16:colId xmlns:a16="http://schemas.microsoft.com/office/drawing/2014/main" xmlns="" val="20001"/>
                    </a:ext>
                  </a:extLst>
                </a:gridCol>
                <a:gridCol w="911225">
                  <a:extLst>
                    <a:ext uri="{9D8B030D-6E8A-4147-A177-3AD203B41FA5}">
                      <a16:colId xmlns:a16="http://schemas.microsoft.com/office/drawing/2014/main" xmlns="" val="20002"/>
                    </a:ext>
                  </a:extLst>
                </a:gridCol>
              </a:tblGrid>
              <a:tr h="457190">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Yes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No</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Not Sure</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04810">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85%</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0%</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15%</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51231" name="Text Box 127"/>
          <p:cNvSpPr txBox="1">
            <a:spLocks noChangeArrowheads="1"/>
          </p:cNvSpPr>
          <p:nvPr/>
        </p:nvSpPr>
        <p:spPr bwMode="auto">
          <a:xfrm>
            <a:off x="484188" y="1726712"/>
            <a:ext cx="3698875" cy="1077218"/>
          </a:xfrm>
          <a:prstGeom prst="rect">
            <a:avLst/>
          </a:prstGeom>
          <a:no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chemeClr val="accent1">
                  <a:lumMod val="75000"/>
                </a:schemeClr>
              </a:buClr>
              <a:defRPr/>
            </a:pPr>
            <a:r>
              <a:rPr lang="en-US" sz="1600" dirty="0">
                <a:latin typeface="Tahoma"/>
                <a:cs typeface="Tahoma"/>
              </a:rPr>
              <a:t>Do you believe that a comprehensive </a:t>
            </a:r>
            <a:r>
              <a:rPr lang="en-US" sz="1600" dirty="0">
                <a:solidFill>
                  <a:srgbClr val="0D0D0D"/>
                </a:solidFill>
                <a:latin typeface="Tahoma"/>
                <a:cs typeface="Tahoma"/>
              </a:rPr>
              <a:t>campaign of $8,000,000 million </a:t>
            </a:r>
            <a:r>
              <a:rPr lang="en-US" sz="1600" dirty="0">
                <a:latin typeface="Tahoma"/>
                <a:cs typeface="Tahoma"/>
              </a:rPr>
              <a:t>is realistic and attainable over a 3-5 year period?</a:t>
            </a:r>
          </a:p>
        </p:txBody>
      </p:sp>
      <p:sp>
        <p:nvSpPr>
          <p:cNvPr id="51232" name="Rectangle 128"/>
          <p:cNvSpPr>
            <a:spLocks noChangeArrowheads="1"/>
          </p:cNvSpPr>
          <p:nvPr/>
        </p:nvSpPr>
        <p:spPr bwMode="auto">
          <a:xfrm>
            <a:off x="4077227" y="3376016"/>
            <a:ext cx="4841875" cy="830263"/>
          </a:xfrm>
          <a:prstGeom prst="rect">
            <a:avLst/>
          </a:prstGeom>
          <a:noFill/>
          <a:ln>
            <a:noFill/>
          </a:ln>
          <a:extLst/>
        </p:spPr>
        <p:txBody>
          <a:bodyPr>
            <a:spAutoFit/>
          </a:bodyPr>
          <a:lstStyle/>
          <a:p>
            <a:pPr>
              <a:buClr>
                <a:schemeClr val="accent1">
                  <a:lumMod val="75000"/>
                </a:schemeClr>
              </a:buClr>
              <a:defRPr/>
            </a:pPr>
            <a:r>
              <a:rPr lang="en-US" sz="1600" dirty="0">
                <a:latin typeface="Tahoma"/>
                <a:cs typeface="Tahoma"/>
              </a:rPr>
              <a:t>Are there individuals, businesses or foundations who have the ability to give these kinds of gifts over a 3-5 year period?</a:t>
            </a:r>
          </a:p>
        </p:txBody>
      </p:sp>
      <p:sp>
        <p:nvSpPr>
          <p:cNvPr id="57377" name="Rectangle 129"/>
          <p:cNvSpPr>
            <a:spLocks noChangeArrowheads="1"/>
          </p:cNvSpPr>
          <p:nvPr/>
        </p:nvSpPr>
        <p:spPr bwMode="auto">
          <a:xfrm>
            <a:off x="606425" y="4597460"/>
            <a:ext cx="7081126" cy="182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39725" indent="-339725" defTabSz="914400">
              <a:lnSpc>
                <a:spcPct val="90000"/>
              </a:lnSpc>
              <a:spcBef>
                <a:spcPct val="30000"/>
              </a:spcBef>
              <a:buClr>
                <a:srgbClr val="69A000"/>
              </a:buClr>
              <a:defRPr/>
            </a:pPr>
            <a:r>
              <a:rPr lang="en-US" b="1" dirty="0">
                <a:latin typeface="Tahoma" charset="0"/>
                <a:cs typeface="Tahoma" charset="0"/>
              </a:rPr>
              <a:t>Comments on Goal and Area Capacity:</a:t>
            </a:r>
          </a:p>
          <a:p>
            <a:pPr marL="341313" indent="-344488" defTabSz="914400">
              <a:lnSpc>
                <a:spcPct val="90000"/>
              </a:lnSpc>
              <a:spcBef>
                <a:spcPct val="30000"/>
              </a:spcBef>
              <a:buClr>
                <a:srgbClr val="69A000"/>
              </a:buClr>
              <a:buFont typeface="Arial"/>
              <a:buChar char="•"/>
              <a:defRPr/>
            </a:pPr>
            <a:r>
              <a:rPr lang="en-US" sz="1600" dirty="0">
                <a:solidFill>
                  <a:srgbClr val="000000"/>
                </a:solidFill>
                <a:latin typeface="Tahoma" charset="0"/>
                <a:cs typeface="Tahoma" charset="0"/>
              </a:rPr>
              <a:t>Phase projects </a:t>
            </a:r>
            <a:r>
              <a:rPr lang="mr-IN" sz="1600" dirty="0">
                <a:solidFill>
                  <a:srgbClr val="000000"/>
                </a:solidFill>
                <a:latin typeface="Tahoma" charset="0"/>
                <a:cs typeface="Tahoma" charset="0"/>
              </a:rPr>
              <a:t>–</a:t>
            </a:r>
            <a:r>
              <a:rPr lang="en-US" sz="1600" dirty="0">
                <a:solidFill>
                  <a:srgbClr val="000000"/>
                </a:solidFill>
                <a:latin typeface="Tahoma" charset="0"/>
                <a:cs typeface="Tahoma" charset="0"/>
              </a:rPr>
              <a:t> dining hall first</a:t>
            </a:r>
          </a:p>
          <a:p>
            <a:pPr marL="341313" indent="-344488" defTabSz="914400">
              <a:lnSpc>
                <a:spcPct val="90000"/>
              </a:lnSpc>
              <a:spcBef>
                <a:spcPct val="30000"/>
              </a:spcBef>
              <a:buClr>
                <a:srgbClr val="69A000"/>
              </a:buClr>
              <a:buFont typeface="Arial"/>
              <a:buChar char="•"/>
              <a:defRPr/>
            </a:pPr>
            <a:r>
              <a:rPr lang="en-US" sz="1600" dirty="0">
                <a:solidFill>
                  <a:srgbClr val="000000"/>
                </a:solidFill>
                <a:latin typeface="Tahoma" charset="0"/>
                <a:cs typeface="Tahoma" charset="0"/>
              </a:rPr>
              <a:t>Case message will be important</a:t>
            </a:r>
          </a:p>
          <a:p>
            <a:pPr marL="341313" indent="-344488" defTabSz="914400">
              <a:lnSpc>
                <a:spcPct val="90000"/>
              </a:lnSpc>
              <a:spcBef>
                <a:spcPct val="30000"/>
              </a:spcBef>
              <a:buClr>
                <a:srgbClr val="69A000"/>
              </a:buClr>
              <a:buFont typeface="Arial"/>
              <a:buChar char="•"/>
              <a:defRPr/>
            </a:pPr>
            <a:r>
              <a:rPr lang="en-US" sz="1600" dirty="0">
                <a:solidFill>
                  <a:srgbClr val="000000"/>
                </a:solidFill>
                <a:latin typeface="Tahoma" charset="0"/>
                <a:cs typeface="Tahoma" charset="0"/>
              </a:rPr>
              <a:t>Will take a significant lead gift</a:t>
            </a:r>
          </a:p>
          <a:p>
            <a:pPr marL="341313" indent="-344488" defTabSz="914400">
              <a:lnSpc>
                <a:spcPct val="90000"/>
              </a:lnSpc>
              <a:spcBef>
                <a:spcPct val="30000"/>
              </a:spcBef>
              <a:buClr>
                <a:srgbClr val="69A000"/>
              </a:buClr>
              <a:buFont typeface="Arial"/>
              <a:buChar char="•"/>
              <a:defRPr/>
            </a:pPr>
            <a:r>
              <a:rPr lang="en-US" sz="1600" dirty="0">
                <a:solidFill>
                  <a:srgbClr val="000000"/>
                </a:solidFill>
                <a:latin typeface="Tahoma" charset="0"/>
                <a:cs typeface="Tahoma" charset="0"/>
              </a:rPr>
              <a:t>There is a strong alumni with resources</a:t>
            </a:r>
          </a:p>
          <a:p>
            <a:pPr marL="341313" indent="-344488" defTabSz="914400">
              <a:lnSpc>
                <a:spcPct val="90000"/>
              </a:lnSpc>
              <a:spcBef>
                <a:spcPct val="30000"/>
              </a:spcBef>
              <a:buClr>
                <a:srgbClr val="69A000"/>
              </a:buClr>
              <a:buFont typeface="Arial"/>
              <a:buChar char="•"/>
              <a:defRPr/>
            </a:pPr>
            <a:endParaRPr lang="en-US" sz="1600" dirty="0">
              <a:solidFill>
                <a:srgbClr val="000000"/>
              </a:solidFill>
              <a:latin typeface="Calibri" charset="0"/>
            </a:endParaRPr>
          </a:p>
        </p:txBody>
      </p:sp>
      <p:sp>
        <p:nvSpPr>
          <p:cNvPr id="11" name="Oval 10"/>
          <p:cNvSpPr>
            <a:spLocks noChangeArrowheads="1"/>
          </p:cNvSpPr>
          <p:nvPr/>
        </p:nvSpPr>
        <p:spPr bwMode="auto">
          <a:xfrm>
            <a:off x="689529" y="3717025"/>
            <a:ext cx="244475" cy="227012"/>
          </a:xfrm>
          <a:prstGeom prst="ellipse">
            <a:avLst/>
          </a:prstGeom>
          <a:solidFill>
            <a:schemeClr val="accent1"/>
          </a:solidFill>
          <a:ln w="9525">
            <a:noFill/>
            <a:round/>
            <a:headEnd/>
            <a:tailEnd/>
          </a:ln>
          <a:effectLst>
            <a:outerShdw blurRad="40000" dist="23000" dir="5400000" rotWithShape="0">
              <a:srgbClr val="000000">
                <a:alpha val="34998"/>
              </a:srgbClr>
            </a:outerShdw>
          </a:effectLst>
        </p:spPr>
        <p:txBody>
          <a:bodyPr anchor="ctr"/>
          <a:lstStyle/>
          <a:p>
            <a:pPr algn="ctr">
              <a:defRPr/>
            </a:pPr>
            <a:endParaRPr lang="en-US" dirty="0">
              <a:solidFill>
                <a:schemeClr val="lt1"/>
              </a:solidFill>
              <a:latin typeface="+mn-lt"/>
              <a:ea typeface="+mn-ea"/>
              <a:cs typeface="+mn-cs"/>
            </a:endParaRPr>
          </a:p>
        </p:txBody>
      </p:sp>
      <p:sp>
        <p:nvSpPr>
          <p:cNvPr id="15" name="Oval 14"/>
          <p:cNvSpPr>
            <a:spLocks noChangeArrowheads="1"/>
          </p:cNvSpPr>
          <p:nvPr/>
        </p:nvSpPr>
        <p:spPr bwMode="auto">
          <a:xfrm>
            <a:off x="4757865" y="2061663"/>
            <a:ext cx="244475" cy="227012"/>
          </a:xfrm>
          <a:prstGeom prst="ellipse">
            <a:avLst/>
          </a:prstGeom>
          <a:solidFill>
            <a:schemeClr val="accent1"/>
          </a:solidFill>
          <a:ln w="9525">
            <a:noFill/>
            <a:round/>
            <a:headEnd/>
            <a:tailEnd/>
          </a:ln>
          <a:effectLst>
            <a:outerShdw blurRad="40000" dist="23000" dir="5400000" rotWithShape="0">
              <a:srgbClr val="000000">
                <a:alpha val="34998"/>
              </a:srgbClr>
            </a:outerShdw>
          </a:effectLst>
        </p:spPr>
        <p:txBody>
          <a:bodyPr anchor="ctr"/>
          <a:lstStyle/>
          <a:p>
            <a:pPr algn="ctr">
              <a:defRPr/>
            </a:pPr>
            <a:endParaRPr lang="en-US" dirty="0">
              <a:solidFill>
                <a:schemeClr val="lt1"/>
              </a:solidFill>
              <a:latin typeface="+mn-lt"/>
              <a:ea typeface="+mn-ea"/>
              <a:cs typeface="+mn-cs"/>
            </a:endParaRPr>
          </a:p>
        </p:txBody>
      </p:sp>
    </p:spTree>
    <p:extLst>
      <p:ext uri="{BB962C8B-B14F-4D97-AF65-F5344CB8AC3E}">
        <p14:creationId xmlns:p14="http://schemas.microsoft.com/office/powerpoint/2010/main" val="249293663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oup 340"/>
          <p:cNvGraphicFramePr>
            <a:graphicFrameLocks noGrp="1"/>
          </p:cNvGraphicFramePr>
          <p:nvPr>
            <p:ph sz="quarter" idx="4294967295"/>
            <p:extLst/>
          </p:nvPr>
        </p:nvGraphicFramePr>
        <p:xfrm>
          <a:off x="4798026" y="2072967"/>
          <a:ext cx="3573462" cy="654050"/>
        </p:xfrm>
        <a:graphic>
          <a:graphicData uri="http://schemas.openxmlformats.org/drawingml/2006/table">
            <a:tbl>
              <a:tblPr/>
              <a:tblGrid>
                <a:gridCol w="1050925">
                  <a:extLst>
                    <a:ext uri="{9D8B030D-6E8A-4147-A177-3AD203B41FA5}">
                      <a16:colId xmlns:a16="http://schemas.microsoft.com/office/drawing/2014/main" xmlns="" val="20000"/>
                    </a:ext>
                  </a:extLst>
                </a:gridCol>
                <a:gridCol w="1055687">
                  <a:extLst>
                    <a:ext uri="{9D8B030D-6E8A-4147-A177-3AD203B41FA5}">
                      <a16:colId xmlns:a16="http://schemas.microsoft.com/office/drawing/2014/main" xmlns="" val="20001"/>
                    </a:ext>
                  </a:extLst>
                </a:gridCol>
                <a:gridCol w="1466850">
                  <a:extLst>
                    <a:ext uri="{9D8B030D-6E8A-4147-A177-3AD203B41FA5}">
                      <a16:colId xmlns:a16="http://schemas.microsoft.com/office/drawing/2014/main" xmlns="" val="20002"/>
                    </a:ext>
                  </a:extLst>
                </a:gridCol>
              </a:tblGrid>
              <a:tr h="379560">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Yes</a:t>
                      </a:r>
                    </a:p>
                  </a:txBody>
                  <a:tcPr marT="45741" marB="4574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No</a:t>
                      </a:r>
                    </a:p>
                  </a:txBody>
                  <a:tcPr marT="45741" marB="457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NA</a:t>
                      </a:r>
                      <a:endParaRPr kumimoji="0" lang="en-US" sz="1200" b="1" i="0" u="none" strike="noStrike" cap="none" normalizeH="0" baseline="0" dirty="0">
                        <a:ln>
                          <a:noFill/>
                        </a:ln>
                        <a:solidFill>
                          <a:srgbClr val="0000FF"/>
                        </a:solidFill>
                        <a:effectLst/>
                        <a:latin typeface="Tahoma"/>
                        <a:ea typeface="ＭＳ Ｐゴシック" charset="0"/>
                        <a:cs typeface="Tahoma"/>
                      </a:endParaRPr>
                    </a:p>
                  </a:txBody>
                  <a:tcPr marT="45741" marB="4574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74490">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88%</a:t>
                      </a:r>
                    </a:p>
                  </a:txBody>
                  <a:tcPr marT="45741" marB="4574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0%</a:t>
                      </a:r>
                    </a:p>
                  </a:txBody>
                  <a:tcPr marT="45741" marB="457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12%</a:t>
                      </a:r>
                    </a:p>
                  </a:txBody>
                  <a:tcPr marT="45741" marB="4574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53263" name="Rectangle 129"/>
          <p:cNvSpPr>
            <a:spLocks noChangeArrowheads="1"/>
          </p:cNvSpPr>
          <p:nvPr/>
        </p:nvSpPr>
        <p:spPr bwMode="auto">
          <a:xfrm>
            <a:off x="425450" y="2034723"/>
            <a:ext cx="363537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buClr>
                <a:schemeClr val="accent1"/>
              </a:buClr>
            </a:pPr>
            <a:r>
              <a:rPr lang="en-US" sz="1400" dirty="0">
                <a:latin typeface="Tahoma" charset="0"/>
                <a:cs typeface="Tahoma" charset="0"/>
              </a:rPr>
              <a:t>Would you personally consider making a gift to the proposed campaign?</a:t>
            </a:r>
          </a:p>
        </p:txBody>
      </p:sp>
      <p:sp>
        <p:nvSpPr>
          <p:cNvPr id="53264" name="Rectangle 130"/>
          <p:cNvSpPr>
            <a:spLocks noChangeArrowheads="1"/>
          </p:cNvSpPr>
          <p:nvPr/>
        </p:nvSpPr>
        <p:spPr bwMode="auto">
          <a:xfrm rot="10800000" flipV="1">
            <a:off x="4687888" y="3412894"/>
            <a:ext cx="341471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buClr>
                <a:schemeClr val="accent1"/>
              </a:buClr>
            </a:pPr>
            <a:r>
              <a:rPr lang="en-US" sz="1400" dirty="0">
                <a:latin typeface="Tahoma" charset="0"/>
                <a:cs typeface="Tahoma" charset="0"/>
              </a:rPr>
              <a:t>Do you feel that your company/business  would consider a gift to this project?</a:t>
            </a:r>
          </a:p>
        </p:txBody>
      </p:sp>
      <p:graphicFrame>
        <p:nvGraphicFramePr>
          <p:cNvPr id="11" name="Group 339"/>
          <p:cNvGraphicFramePr>
            <a:graphicFrameLocks noGrp="1"/>
          </p:cNvGraphicFramePr>
          <p:nvPr>
            <p:extLst/>
          </p:nvPr>
        </p:nvGraphicFramePr>
        <p:xfrm>
          <a:off x="1606040" y="3321246"/>
          <a:ext cx="2928938" cy="801687"/>
        </p:xfrm>
        <a:graphic>
          <a:graphicData uri="http://schemas.openxmlformats.org/drawingml/2006/table">
            <a:tbl>
              <a:tblPr/>
              <a:tblGrid>
                <a:gridCol w="611187">
                  <a:extLst>
                    <a:ext uri="{9D8B030D-6E8A-4147-A177-3AD203B41FA5}">
                      <a16:colId xmlns:a16="http://schemas.microsoft.com/office/drawing/2014/main" xmlns="" val="20000"/>
                    </a:ext>
                  </a:extLst>
                </a:gridCol>
                <a:gridCol w="612775">
                  <a:extLst>
                    <a:ext uri="{9D8B030D-6E8A-4147-A177-3AD203B41FA5}">
                      <a16:colId xmlns:a16="http://schemas.microsoft.com/office/drawing/2014/main" xmlns="" val="20001"/>
                    </a:ext>
                  </a:extLst>
                </a:gridCol>
                <a:gridCol w="760413">
                  <a:extLst>
                    <a:ext uri="{9D8B030D-6E8A-4147-A177-3AD203B41FA5}">
                      <a16:colId xmlns:a16="http://schemas.microsoft.com/office/drawing/2014/main" xmlns="" val="20002"/>
                    </a:ext>
                  </a:extLst>
                </a:gridCol>
                <a:gridCol w="944563">
                  <a:extLst>
                    <a:ext uri="{9D8B030D-6E8A-4147-A177-3AD203B41FA5}">
                      <a16:colId xmlns:a16="http://schemas.microsoft.com/office/drawing/2014/main" xmlns="" val="20003"/>
                    </a:ext>
                  </a:extLst>
                </a:gridCol>
              </a:tblGrid>
              <a:tr h="457199">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a:ln>
                            <a:noFill/>
                          </a:ln>
                          <a:solidFill>
                            <a:srgbClr val="000000"/>
                          </a:solidFill>
                          <a:effectLst/>
                          <a:latin typeface="Tahoma" charset="0"/>
                          <a:ea typeface="ＭＳ Ｐゴシック" charset="0"/>
                          <a:cs typeface="Tahoma" charset="0"/>
                        </a:rPr>
                        <a:t>Yes</a:t>
                      </a:r>
                    </a:p>
                  </a:txBody>
                  <a:tcPr marT="45668" marB="4566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a:ln>
                            <a:noFill/>
                          </a:ln>
                          <a:solidFill>
                            <a:srgbClr val="000000"/>
                          </a:solidFill>
                          <a:effectLst/>
                          <a:latin typeface="Tahoma" charset="0"/>
                          <a:ea typeface="ＭＳ Ｐゴシック" charset="0"/>
                          <a:cs typeface="Tahoma" charset="0"/>
                        </a:rPr>
                        <a:t>No</a:t>
                      </a:r>
                    </a:p>
                  </a:txBody>
                  <a:tcPr marT="45668" marB="456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a:ln>
                            <a:noFill/>
                          </a:ln>
                          <a:solidFill>
                            <a:srgbClr val="000000"/>
                          </a:solidFill>
                          <a:effectLst/>
                          <a:latin typeface="Tahoma" charset="0"/>
                          <a:ea typeface="ＭＳ Ｐゴシック" charset="0"/>
                          <a:cs typeface="Tahoma" charset="0"/>
                        </a:rPr>
                        <a:t>Maybe</a:t>
                      </a:r>
                    </a:p>
                  </a:txBody>
                  <a:tcPr marT="45668" marB="456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DK/NA</a:t>
                      </a:r>
                    </a:p>
                  </a:txBody>
                  <a:tcPr marT="45668" marB="4566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44488">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21%</a:t>
                      </a:r>
                    </a:p>
                  </a:txBody>
                  <a:tcPr marT="45668" marB="4566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4%</a:t>
                      </a:r>
                    </a:p>
                  </a:txBody>
                  <a:tcPr marT="45668" marB="456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4%</a:t>
                      </a:r>
                    </a:p>
                  </a:txBody>
                  <a:tcPr marT="45668" marB="456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71%</a:t>
                      </a:r>
                    </a:p>
                  </a:txBody>
                  <a:tcPr marT="45668" marB="4566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53285" name="Slide Number Placeholder 1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A20B1A-B46F-F84C-B71F-0BF0265D2E34}" type="slidenum">
              <a:rPr lang="en-US" sz="1200">
                <a:solidFill>
                  <a:srgbClr val="898989"/>
                </a:solidFill>
                <a:latin typeface="Calibri" charset="0"/>
              </a:rPr>
              <a:pPr eaLnBrk="1" hangingPunct="1"/>
              <a:t>19</a:t>
            </a:fld>
            <a:endParaRPr lang="en-US" sz="1200">
              <a:solidFill>
                <a:srgbClr val="898989"/>
              </a:solidFill>
              <a:latin typeface="Calibri" charset="0"/>
            </a:endParaRPr>
          </a:p>
        </p:txBody>
      </p:sp>
      <p:sp>
        <p:nvSpPr>
          <p:cNvPr id="53286" name="Rectangle 3"/>
          <p:cNvSpPr txBox="1">
            <a:spLocks noChangeArrowheads="1"/>
          </p:cNvSpPr>
          <p:nvPr/>
        </p:nvSpPr>
        <p:spPr bwMode="auto">
          <a:xfrm>
            <a:off x="457200" y="571663"/>
            <a:ext cx="7826375" cy="145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700"/>
              </a:lnSpc>
            </a:pPr>
            <a:r>
              <a:rPr lang="en-US" sz="4000" b="1" dirty="0">
                <a:solidFill>
                  <a:srgbClr val="000000"/>
                </a:solidFill>
                <a:latin typeface="Tahoma" charset="0"/>
                <a:cs typeface="Tahoma" charset="0"/>
              </a:rPr>
              <a:t>Feasibility and </a:t>
            </a:r>
            <a:br>
              <a:rPr lang="en-US" sz="4000" b="1" dirty="0">
                <a:solidFill>
                  <a:srgbClr val="000000"/>
                </a:solidFill>
                <a:latin typeface="Tahoma" charset="0"/>
                <a:cs typeface="Tahoma" charset="0"/>
              </a:rPr>
            </a:br>
            <a:r>
              <a:rPr lang="en-US" sz="4000" b="1" dirty="0">
                <a:solidFill>
                  <a:srgbClr val="000000"/>
                </a:solidFill>
                <a:latin typeface="Tahoma" charset="0"/>
                <a:cs typeface="Tahoma" charset="0"/>
              </a:rPr>
              <a:t>Campaign Leadership</a:t>
            </a:r>
          </a:p>
        </p:txBody>
      </p:sp>
      <p:graphicFrame>
        <p:nvGraphicFramePr>
          <p:cNvPr id="9" name="Group 137"/>
          <p:cNvGraphicFramePr>
            <a:graphicFrameLocks noGrp="1"/>
          </p:cNvGraphicFramePr>
          <p:nvPr>
            <p:extLst/>
          </p:nvPr>
        </p:nvGraphicFramePr>
        <p:xfrm>
          <a:off x="4177063" y="4861446"/>
          <a:ext cx="4038600" cy="731839"/>
        </p:xfrm>
        <a:graphic>
          <a:graphicData uri="http://schemas.openxmlformats.org/drawingml/2006/table">
            <a:tbl>
              <a:tblPr/>
              <a:tblGrid>
                <a:gridCol w="914400">
                  <a:extLst>
                    <a:ext uri="{9D8B030D-6E8A-4147-A177-3AD203B41FA5}">
                      <a16:colId xmlns:a16="http://schemas.microsoft.com/office/drawing/2014/main" xmlns="" val="20000"/>
                    </a:ext>
                  </a:extLst>
                </a:gridCol>
                <a:gridCol w="842963">
                  <a:extLst>
                    <a:ext uri="{9D8B030D-6E8A-4147-A177-3AD203B41FA5}">
                      <a16:colId xmlns:a16="http://schemas.microsoft.com/office/drawing/2014/main" xmlns="" val="20001"/>
                    </a:ext>
                  </a:extLst>
                </a:gridCol>
                <a:gridCol w="677862">
                  <a:extLst>
                    <a:ext uri="{9D8B030D-6E8A-4147-A177-3AD203B41FA5}">
                      <a16:colId xmlns:a16="http://schemas.microsoft.com/office/drawing/2014/main" xmlns="" val="20002"/>
                    </a:ext>
                  </a:extLst>
                </a:gridCol>
                <a:gridCol w="676275">
                  <a:extLst>
                    <a:ext uri="{9D8B030D-6E8A-4147-A177-3AD203B41FA5}">
                      <a16:colId xmlns:a16="http://schemas.microsoft.com/office/drawing/2014/main" xmlns="" val="20003"/>
                    </a:ext>
                  </a:extLst>
                </a:gridCol>
                <a:gridCol w="927100">
                  <a:extLst>
                    <a:ext uri="{9D8B030D-6E8A-4147-A177-3AD203B41FA5}">
                      <a16:colId xmlns:a16="http://schemas.microsoft.com/office/drawing/2014/main" xmlns="" val="20004"/>
                    </a:ext>
                  </a:extLst>
                </a:gridCol>
              </a:tblGrid>
              <a:tr h="457253">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Yes</a:t>
                      </a:r>
                    </a:p>
                  </a:txBody>
                  <a:tcPr marT="45747" marB="4574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a:ln>
                            <a:noFill/>
                          </a:ln>
                          <a:solidFill>
                            <a:srgbClr val="000000"/>
                          </a:solidFill>
                          <a:effectLst/>
                          <a:latin typeface="Tahoma" charset="0"/>
                          <a:ea typeface="ＭＳ Ｐゴシック" charset="0"/>
                          <a:cs typeface="Tahoma" charset="0"/>
                        </a:rPr>
                        <a:t>Maybe</a:t>
                      </a:r>
                    </a:p>
                  </a:txBody>
                  <a:tcPr marT="45747" marB="457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a:ln>
                            <a:noFill/>
                          </a:ln>
                          <a:solidFill>
                            <a:srgbClr val="000000"/>
                          </a:solidFill>
                          <a:effectLst/>
                          <a:latin typeface="Tahoma" charset="0"/>
                          <a:ea typeface="ＭＳ Ｐゴシック" charset="0"/>
                          <a:cs typeface="Tahoma" charset="0"/>
                        </a:rPr>
                        <a:t>Don’</a:t>
                      </a:r>
                      <a:r>
                        <a:rPr kumimoji="0" lang="en-US" altLang="ja-JP" sz="1200" b="1" i="0" u="none" strike="noStrike" cap="none" normalizeH="0" baseline="0">
                          <a:ln>
                            <a:noFill/>
                          </a:ln>
                          <a:solidFill>
                            <a:srgbClr val="000000"/>
                          </a:solidFill>
                          <a:effectLst/>
                          <a:latin typeface="Tahoma" charset="0"/>
                          <a:ea typeface="ＭＳ Ｐゴシック" charset="0"/>
                          <a:cs typeface="Tahoma" charset="0"/>
                        </a:rPr>
                        <a:t>t Know</a:t>
                      </a:r>
                      <a:endParaRPr kumimoji="0" lang="en-US" sz="1200" b="1" i="0" u="none" strike="noStrike" cap="none" normalizeH="0" baseline="0">
                        <a:ln>
                          <a:noFill/>
                        </a:ln>
                        <a:solidFill>
                          <a:srgbClr val="000000"/>
                        </a:solidFill>
                        <a:effectLst/>
                        <a:latin typeface="Tahoma" charset="0"/>
                        <a:ea typeface="ＭＳ Ｐゴシック" charset="0"/>
                        <a:cs typeface="Tahoma" charset="0"/>
                      </a:endParaRPr>
                    </a:p>
                  </a:txBody>
                  <a:tcPr marT="45747" marB="457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a:ln>
                            <a:noFill/>
                          </a:ln>
                          <a:solidFill>
                            <a:srgbClr val="000000"/>
                          </a:solidFill>
                          <a:effectLst/>
                          <a:latin typeface="Tahoma" charset="0"/>
                          <a:ea typeface="ＭＳ Ｐゴシック" charset="0"/>
                          <a:cs typeface="Tahoma" charset="0"/>
                        </a:rPr>
                        <a:t>No</a:t>
                      </a:r>
                    </a:p>
                  </a:txBody>
                  <a:tcPr marT="45747" marB="457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Not Asked</a:t>
                      </a:r>
                    </a:p>
                  </a:txBody>
                  <a:tcPr marT="45747" marB="4574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74585">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85%</a:t>
                      </a:r>
                    </a:p>
                  </a:txBody>
                  <a:tcPr marT="45747" marB="4574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0%</a:t>
                      </a:r>
                    </a:p>
                  </a:txBody>
                  <a:tcPr marT="45747" marB="457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4%</a:t>
                      </a:r>
                    </a:p>
                  </a:txBody>
                  <a:tcPr marT="45747" marB="457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0%</a:t>
                      </a:r>
                    </a:p>
                  </a:txBody>
                  <a:tcPr marT="45747" marB="457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12%</a:t>
                      </a:r>
                    </a:p>
                  </a:txBody>
                  <a:tcPr marT="45747" marB="4574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53307" name="Text Box 6"/>
          <p:cNvSpPr txBox="1">
            <a:spLocks noChangeArrowheads="1"/>
          </p:cNvSpPr>
          <p:nvPr/>
        </p:nvSpPr>
        <p:spPr bwMode="auto">
          <a:xfrm>
            <a:off x="592138" y="4736524"/>
            <a:ext cx="302577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0000"/>
              </a:spcBef>
              <a:buClr>
                <a:schemeClr val="accent1"/>
              </a:buClr>
            </a:pPr>
            <a:r>
              <a:rPr lang="en-US" sz="1400" dirty="0">
                <a:latin typeface="Tahoma" charset="0"/>
                <a:cs typeface="Tahoma" charset="0"/>
              </a:rPr>
              <a:t>Would you be willing to take a leadership role, sit on a Campaign Leadership Cabinet or make a few key visits for the campaign?</a:t>
            </a:r>
          </a:p>
        </p:txBody>
      </p:sp>
      <p:sp>
        <p:nvSpPr>
          <p:cNvPr id="15" name="Oval 14"/>
          <p:cNvSpPr>
            <a:spLocks noChangeArrowheads="1"/>
          </p:cNvSpPr>
          <p:nvPr/>
        </p:nvSpPr>
        <p:spPr bwMode="auto">
          <a:xfrm>
            <a:off x="4443413" y="2340384"/>
            <a:ext cx="244475" cy="227012"/>
          </a:xfrm>
          <a:prstGeom prst="ellipse">
            <a:avLst/>
          </a:prstGeom>
          <a:solidFill>
            <a:schemeClr val="accent1"/>
          </a:solidFill>
          <a:ln w="9525">
            <a:noFill/>
            <a:round/>
            <a:headEnd/>
            <a:tailEnd/>
          </a:ln>
          <a:effectLst>
            <a:outerShdw blurRad="40000" dist="23000" dir="5400000" rotWithShape="0">
              <a:srgbClr val="000000">
                <a:alpha val="34998"/>
              </a:srgbClr>
            </a:outerShdw>
          </a:effectLst>
        </p:spPr>
        <p:txBody>
          <a:bodyPr anchor="ctr"/>
          <a:lstStyle/>
          <a:p>
            <a:pPr algn="ctr">
              <a:defRPr/>
            </a:pPr>
            <a:endParaRPr lang="en-US" dirty="0">
              <a:solidFill>
                <a:schemeClr val="lt1"/>
              </a:solidFill>
              <a:latin typeface="+mn-lt"/>
              <a:ea typeface="+mn-ea"/>
              <a:cs typeface="+mn-cs"/>
            </a:endParaRPr>
          </a:p>
        </p:txBody>
      </p:sp>
      <p:sp>
        <p:nvSpPr>
          <p:cNvPr id="18" name="Oval 17"/>
          <p:cNvSpPr>
            <a:spLocks noChangeArrowheads="1"/>
          </p:cNvSpPr>
          <p:nvPr/>
        </p:nvSpPr>
        <p:spPr bwMode="auto">
          <a:xfrm>
            <a:off x="1210752" y="3633983"/>
            <a:ext cx="244475" cy="227012"/>
          </a:xfrm>
          <a:prstGeom prst="ellipse">
            <a:avLst/>
          </a:prstGeom>
          <a:solidFill>
            <a:schemeClr val="accent1"/>
          </a:solidFill>
          <a:ln w="9525">
            <a:noFill/>
            <a:round/>
            <a:headEnd/>
            <a:tailEnd/>
          </a:ln>
          <a:effectLst>
            <a:outerShdw blurRad="40000" dist="23000" dir="5400000" rotWithShape="0">
              <a:srgbClr val="000000">
                <a:alpha val="34998"/>
              </a:srgbClr>
            </a:outerShdw>
          </a:effectLst>
        </p:spPr>
        <p:txBody>
          <a:bodyPr anchor="ctr"/>
          <a:lstStyle/>
          <a:p>
            <a:pPr algn="ctr">
              <a:defRPr/>
            </a:pPr>
            <a:endParaRPr lang="en-US" dirty="0">
              <a:solidFill>
                <a:schemeClr val="lt1"/>
              </a:solidFill>
              <a:latin typeface="+mn-lt"/>
              <a:ea typeface="+mn-ea"/>
              <a:cs typeface="+mn-cs"/>
            </a:endParaRPr>
          </a:p>
        </p:txBody>
      </p:sp>
      <p:sp>
        <p:nvSpPr>
          <p:cNvPr id="19" name="Oval 18"/>
          <p:cNvSpPr>
            <a:spLocks noChangeArrowheads="1"/>
          </p:cNvSpPr>
          <p:nvPr/>
        </p:nvSpPr>
        <p:spPr bwMode="auto">
          <a:xfrm>
            <a:off x="3816350" y="5212774"/>
            <a:ext cx="244475" cy="227012"/>
          </a:xfrm>
          <a:prstGeom prst="ellipse">
            <a:avLst/>
          </a:prstGeom>
          <a:solidFill>
            <a:schemeClr val="accent1"/>
          </a:solidFill>
          <a:ln w="9525">
            <a:noFill/>
            <a:round/>
            <a:headEnd/>
            <a:tailEnd/>
          </a:ln>
          <a:effectLst>
            <a:outerShdw blurRad="40000" dist="23000" dir="5400000" rotWithShape="0">
              <a:srgbClr val="000000">
                <a:alpha val="34998"/>
              </a:srgbClr>
            </a:outerShdw>
          </a:effectLst>
        </p:spPr>
        <p:txBody>
          <a:bodyPr anchor="ctr"/>
          <a:lstStyle/>
          <a:p>
            <a:pPr algn="ctr">
              <a:defRPr/>
            </a:pPr>
            <a:endParaRPr lang="en-US" dirty="0">
              <a:solidFill>
                <a:srgbClr val="8CD600"/>
              </a:solidFill>
              <a:latin typeface="+mn-lt"/>
              <a:ea typeface="+mn-ea"/>
              <a:cs typeface="+mn-cs"/>
            </a:endParaRPr>
          </a:p>
        </p:txBody>
      </p:sp>
    </p:spTree>
    <p:extLst>
      <p:ext uri="{BB962C8B-B14F-4D97-AF65-F5344CB8AC3E}">
        <p14:creationId xmlns:p14="http://schemas.microsoft.com/office/powerpoint/2010/main" val="156118870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73928" cy="6858001"/>
          </a:xfrm>
          <a:prstGeom prst="rect">
            <a:avLst/>
          </a:prstGeom>
        </p:spPr>
      </p:pic>
      <p:sp>
        <p:nvSpPr>
          <p:cNvPr id="39937"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E990694-AFBE-724B-83E3-35A5441A112A}" type="slidenum">
              <a:rPr lang="en-US" sz="1200">
                <a:solidFill>
                  <a:srgbClr val="898989"/>
                </a:solidFill>
                <a:latin typeface="Calibri" charset="0"/>
              </a:rPr>
              <a:pPr eaLnBrk="1" hangingPunct="1"/>
              <a:t>2</a:t>
            </a:fld>
            <a:endParaRPr lang="en-US" sz="1200">
              <a:solidFill>
                <a:srgbClr val="898989"/>
              </a:solidFill>
              <a:latin typeface="Calibri" charset="0"/>
            </a:endParaRPr>
          </a:p>
        </p:txBody>
      </p:sp>
      <p:sp>
        <p:nvSpPr>
          <p:cNvPr id="4" name="Rounded Rectangle 3"/>
          <p:cNvSpPr/>
          <p:nvPr/>
        </p:nvSpPr>
        <p:spPr>
          <a:xfrm>
            <a:off x="-259239" y="4867916"/>
            <a:ext cx="5762395" cy="1234616"/>
          </a:xfrm>
          <a:prstGeom prst="roundRect">
            <a:avLst/>
          </a:prstGeom>
          <a:solidFill>
            <a:schemeClr val="bg1">
              <a:alpha val="6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Rectangle 3"/>
          <p:cNvSpPr>
            <a:spLocks noChangeArrowheads="1"/>
          </p:cNvSpPr>
          <p:nvPr/>
        </p:nvSpPr>
        <p:spPr bwMode="auto">
          <a:xfrm>
            <a:off x="-807121" y="4990139"/>
            <a:ext cx="8254247" cy="2328863"/>
          </a:xfrm>
          <a:prstGeom prst="rect">
            <a:avLst/>
          </a:prstGeom>
          <a:noFill/>
          <a:ln>
            <a:noFill/>
          </a:ln>
          <a:effectLst>
            <a:softEdge rad="88900"/>
          </a:effectLst>
        </p:spPr>
        <p:txBody>
          <a:bodyPr/>
          <a:lstStyle/>
          <a:p>
            <a:pPr lvl="2">
              <a:defRPr/>
            </a:pPr>
            <a:r>
              <a:rPr lang="en-US" sz="3600" b="1" dirty="0">
                <a:latin typeface="Tahoma"/>
                <a:cs typeface="Tahoma"/>
              </a:rPr>
              <a:t>YMCA Camp Minikani</a:t>
            </a:r>
            <a:r>
              <a:rPr lang="en-US" sz="2400" dirty="0">
                <a:latin typeface="Tahoma"/>
                <a:cs typeface="Tahoma"/>
              </a:rPr>
              <a:t/>
            </a:r>
            <a:br>
              <a:rPr lang="en-US" sz="2400" dirty="0">
                <a:latin typeface="Tahoma"/>
                <a:cs typeface="Tahoma"/>
              </a:rPr>
            </a:br>
            <a:r>
              <a:rPr lang="en-US" sz="2400" dirty="0">
                <a:latin typeface="Tahoma"/>
                <a:cs typeface="Tahoma"/>
              </a:rPr>
              <a:t>Feasibility Study </a:t>
            </a:r>
            <a:r>
              <a:rPr lang="en-US" sz="2400" dirty="0">
                <a:latin typeface="Wingdings"/>
                <a:ea typeface="Wingdings"/>
                <a:cs typeface="Wingdings"/>
                <a:sym typeface="Wingdings"/>
              </a:rPr>
              <a:t></a:t>
            </a:r>
            <a:r>
              <a:rPr lang="en-US" sz="2400" dirty="0">
                <a:latin typeface="Tahoma"/>
                <a:cs typeface="Tahoma"/>
              </a:rPr>
              <a:t> Summer 2018</a:t>
            </a:r>
          </a:p>
        </p:txBody>
      </p:sp>
      <p:pic>
        <p:nvPicPr>
          <p:cNvPr id="39943" name="Picture 3" descr="DonorByDesignGroupLLC_white.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835912" y="322606"/>
            <a:ext cx="3503411" cy="938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Number Placeholder 1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E95B93-DCFC-304E-9CD6-3DEB66B06831}" type="slidenum">
              <a:rPr lang="en-US" sz="1200">
                <a:solidFill>
                  <a:srgbClr val="898989"/>
                </a:solidFill>
                <a:latin typeface="Calibri" charset="0"/>
              </a:rPr>
              <a:pPr eaLnBrk="1" hangingPunct="1"/>
              <a:t>20</a:t>
            </a:fld>
            <a:endParaRPr lang="en-US" sz="1200">
              <a:solidFill>
                <a:srgbClr val="898989"/>
              </a:solidFill>
              <a:latin typeface="Calibri" charset="0"/>
            </a:endParaRPr>
          </a:p>
        </p:txBody>
      </p:sp>
      <p:sp>
        <p:nvSpPr>
          <p:cNvPr id="57346" name="Rectangle 3"/>
          <p:cNvSpPr>
            <a:spLocks noGrp="1" noChangeArrowheads="1"/>
          </p:cNvSpPr>
          <p:nvPr>
            <p:ph type="title" sz="quarter" idx="4294967295"/>
          </p:nvPr>
        </p:nvSpPr>
        <p:spPr>
          <a:xfrm>
            <a:off x="857250" y="647700"/>
            <a:ext cx="6443663" cy="1143000"/>
          </a:xfrm>
        </p:spPr>
        <p:txBody>
          <a:bodyPr anchor="t"/>
          <a:lstStyle/>
          <a:p>
            <a:pPr algn="l" eaLnBrk="1" hangingPunct="1">
              <a:lnSpc>
                <a:spcPts val="4200"/>
              </a:lnSpc>
            </a:pPr>
            <a:r>
              <a:rPr lang="en-US" sz="4000" b="1" dirty="0">
                <a:solidFill>
                  <a:srgbClr val="000000"/>
                </a:solidFill>
                <a:latin typeface="Tahoma" charset="0"/>
                <a:ea typeface="ＭＳ Ｐゴシック" charset="0"/>
                <a:cs typeface="Tahoma" charset="0"/>
              </a:rPr>
              <a:t>Community Receptivity </a:t>
            </a:r>
            <a:br>
              <a:rPr lang="en-US" sz="4000" b="1" dirty="0">
                <a:solidFill>
                  <a:srgbClr val="000000"/>
                </a:solidFill>
                <a:latin typeface="Tahoma" charset="0"/>
                <a:ea typeface="ＭＳ Ｐゴシック" charset="0"/>
                <a:cs typeface="Tahoma" charset="0"/>
              </a:rPr>
            </a:br>
            <a:r>
              <a:rPr lang="en-US" sz="4000" b="1" dirty="0">
                <a:solidFill>
                  <a:srgbClr val="000000"/>
                </a:solidFill>
                <a:latin typeface="Tahoma" charset="0"/>
                <a:ea typeface="ＭＳ Ｐゴシック" charset="0"/>
                <a:cs typeface="Tahoma" charset="0"/>
              </a:rPr>
              <a:t>and Environment</a:t>
            </a:r>
          </a:p>
        </p:txBody>
      </p:sp>
      <p:graphicFrame>
        <p:nvGraphicFramePr>
          <p:cNvPr id="5" name="Group 71"/>
          <p:cNvGraphicFramePr>
            <a:graphicFrameLocks noGrp="1"/>
          </p:cNvGraphicFramePr>
          <p:nvPr>
            <p:ph sz="quarter" idx="4294967295"/>
            <p:extLst>
              <p:ext uri="{D42A27DB-BD31-4B8C-83A1-F6EECF244321}">
                <p14:modId xmlns:p14="http://schemas.microsoft.com/office/powerpoint/2010/main" val="1653049958"/>
              </p:ext>
            </p:extLst>
          </p:nvPr>
        </p:nvGraphicFramePr>
        <p:xfrm>
          <a:off x="5229619" y="2355850"/>
          <a:ext cx="2916238" cy="838200"/>
        </p:xfrm>
        <a:graphic>
          <a:graphicData uri="http://schemas.openxmlformats.org/drawingml/2006/table">
            <a:tbl>
              <a:tblPr/>
              <a:tblGrid>
                <a:gridCol w="728663">
                  <a:extLst>
                    <a:ext uri="{9D8B030D-6E8A-4147-A177-3AD203B41FA5}">
                      <a16:colId xmlns:a16="http://schemas.microsoft.com/office/drawing/2014/main" xmlns="" val="20000"/>
                    </a:ext>
                  </a:extLst>
                </a:gridCol>
                <a:gridCol w="730250">
                  <a:extLst>
                    <a:ext uri="{9D8B030D-6E8A-4147-A177-3AD203B41FA5}">
                      <a16:colId xmlns:a16="http://schemas.microsoft.com/office/drawing/2014/main" xmlns="" val="20001"/>
                    </a:ext>
                  </a:extLst>
                </a:gridCol>
                <a:gridCol w="728662">
                  <a:extLst>
                    <a:ext uri="{9D8B030D-6E8A-4147-A177-3AD203B41FA5}">
                      <a16:colId xmlns:a16="http://schemas.microsoft.com/office/drawing/2014/main" xmlns="" val="20002"/>
                    </a:ext>
                  </a:extLst>
                </a:gridCol>
                <a:gridCol w="728663">
                  <a:extLst>
                    <a:ext uri="{9D8B030D-6E8A-4147-A177-3AD203B41FA5}">
                      <a16:colId xmlns:a16="http://schemas.microsoft.com/office/drawing/2014/main" xmlns="" val="20003"/>
                    </a:ext>
                  </a:extLst>
                </a:gridCol>
              </a:tblGrid>
              <a:tr h="533420">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dirty="0">
                          <a:ln>
                            <a:noFill/>
                          </a:ln>
                          <a:solidFill>
                            <a:srgbClr val="000000"/>
                          </a:solidFill>
                          <a:effectLst/>
                          <a:latin typeface="Tahoma"/>
                          <a:ea typeface="ＭＳ Ｐゴシック" pitchFamily="-1" charset="-128"/>
                          <a:cs typeface="Tahoma"/>
                        </a:rPr>
                        <a:t>Very Good</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dirty="0">
                          <a:ln>
                            <a:noFill/>
                          </a:ln>
                          <a:solidFill>
                            <a:srgbClr val="000000"/>
                          </a:solidFill>
                          <a:effectLst/>
                          <a:latin typeface="Tahoma"/>
                          <a:ea typeface="ＭＳ Ｐゴシック" pitchFamily="-1" charset="-128"/>
                          <a:cs typeface="Tahoma"/>
                        </a:rPr>
                        <a:t>Good</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a:ln>
                            <a:noFill/>
                          </a:ln>
                          <a:solidFill>
                            <a:srgbClr val="000000"/>
                          </a:solidFill>
                          <a:effectLst/>
                          <a:latin typeface="Tahoma"/>
                          <a:ea typeface="ＭＳ Ｐゴシック" pitchFamily="-1" charset="-128"/>
                          <a:cs typeface="Tahoma"/>
                        </a:rPr>
                        <a:t>Fair</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dirty="0">
                          <a:ln>
                            <a:noFill/>
                          </a:ln>
                          <a:solidFill>
                            <a:srgbClr val="000000"/>
                          </a:solidFill>
                          <a:effectLst/>
                          <a:latin typeface="Tahoma"/>
                          <a:ea typeface="ＭＳ Ｐゴシック" pitchFamily="-1" charset="-128"/>
                          <a:cs typeface="Tahoma"/>
                        </a:rPr>
                        <a:t>Poor</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04780">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dirty="0">
                          <a:ln>
                            <a:noFill/>
                          </a:ln>
                          <a:solidFill>
                            <a:srgbClr val="000000"/>
                          </a:solidFill>
                          <a:effectLst/>
                          <a:latin typeface="Tahoma"/>
                          <a:ea typeface="ＭＳ Ｐゴシック" pitchFamily="-1" charset="-128"/>
                          <a:cs typeface="Tahoma"/>
                        </a:rPr>
                        <a:t>4%</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dirty="0">
                          <a:ln>
                            <a:noFill/>
                          </a:ln>
                          <a:solidFill>
                            <a:srgbClr val="000000"/>
                          </a:solidFill>
                          <a:effectLst/>
                          <a:latin typeface="Tahoma"/>
                          <a:ea typeface="ＭＳ Ｐゴシック" pitchFamily="-1" charset="-128"/>
                          <a:cs typeface="Tahoma"/>
                        </a:rPr>
                        <a:t>96%</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dirty="0">
                          <a:ln>
                            <a:noFill/>
                          </a:ln>
                          <a:solidFill>
                            <a:srgbClr val="000000"/>
                          </a:solidFill>
                          <a:effectLst/>
                          <a:latin typeface="Tahoma"/>
                          <a:ea typeface="ＭＳ Ｐゴシック" pitchFamily="-1" charset="-128"/>
                          <a:cs typeface="Tahoma"/>
                        </a:rPr>
                        <a:t>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dirty="0">
                          <a:ln>
                            <a:noFill/>
                          </a:ln>
                          <a:solidFill>
                            <a:srgbClr val="000000"/>
                          </a:solidFill>
                          <a:effectLst/>
                          <a:latin typeface="Tahoma"/>
                          <a:ea typeface="ＭＳ Ｐゴシック" pitchFamily="-1" charset="-128"/>
                          <a:cs typeface="Tahoma"/>
                        </a:rPr>
                        <a:t>0%</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graphicFrame>
        <p:nvGraphicFramePr>
          <p:cNvPr id="10" name="Group 136"/>
          <p:cNvGraphicFramePr>
            <a:graphicFrameLocks noGrp="1"/>
          </p:cNvGraphicFramePr>
          <p:nvPr>
            <p:ph sz="quarter" idx="4294967295"/>
            <p:extLst>
              <p:ext uri="{D42A27DB-BD31-4B8C-83A1-F6EECF244321}">
                <p14:modId xmlns:p14="http://schemas.microsoft.com/office/powerpoint/2010/main" val="782129245"/>
              </p:ext>
            </p:extLst>
          </p:nvPr>
        </p:nvGraphicFramePr>
        <p:xfrm>
          <a:off x="5229619" y="4194175"/>
          <a:ext cx="1763712" cy="669926"/>
        </p:xfrm>
        <a:graphic>
          <a:graphicData uri="http://schemas.openxmlformats.org/drawingml/2006/table">
            <a:tbl>
              <a:tblPr/>
              <a:tblGrid>
                <a:gridCol w="881062">
                  <a:extLst>
                    <a:ext uri="{9D8B030D-6E8A-4147-A177-3AD203B41FA5}">
                      <a16:colId xmlns:a16="http://schemas.microsoft.com/office/drawing/2014/main" xmlns="" val="20000"/>
                    </a:ext>
                  </a:extLst>
                </a:gridCol>
                <a:gridCol w="882650">
                  <a:extLst>
                    <a:ext uri="{9D8B030D-6E8A-4147-A177-3AD203B41FA5}">
                      <a16:colId xmlns:a16="http://schemas.microsoft.com/office/drawing/2014/main" xmlns="" val="20001"/>
                    </a:ext>
                  </a:extLst>
                </a:gridCol>
              </a:tblGrid>
              <a:tr h="334963">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dirty="0">
                          <a:ln>
                            <a:noFill/>
                          </a:ln>
                          <a:solidFill>
                            <a:srgbClr val="000000"/>
                          </a:solidFill>
                          <a:effectLst/>
                          <a:latin typeface="Tahoma"/>
                          <a:ea typeface="ＭＳ Ｐゴシック" pitchFamily="-1" charset="-128"/>
                          <a:cs typeface="Tahoma"/>
                        </a:rPr>
                        <a:t>Yes</a:t>
                      </a:r>
                    </a:p>
                  </a:txBody>
                  <a:tcPr marT="45573" marB="4557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a:ln>
                            <a:noFill/>
                          </a:ln>
                          <a:solidFill>
                            <a:srgbClr val="000000"/>
                          </a:solidFill>
                          <a:effectLst/>
                          <a:latin typeface="Tahoma"/>
                          <a:ea typeface="ＭＳ Ｐゴシック" pitchFamily="-1" charset="-128"/>
                          <a:cs typeface="Tahoma"/>
                        </a:rPr>
                        <a:t>No</a:t>
                      </a:r>
                    </a:p>
                  </a:txBody>
                  <a:tcPr marT="45573" marB="455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34963">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dirty="0">
                          <a:ln>
                            <a:noFill/>
                          </a:ln>
                          <a:solidFill>
                            <a:srgbClr val="000000"/>
                          </a:solidFill>
                          <a:effectLst/>
                          <a:latin typeface="Tahoma"/>
                          <a:ea typeface="ＭＳ Ｐゴシック" pitchFamily="-1" charset="-128"/>
                          <a:cs typeface="Tahoma"/>
                        </a:rPr>
                        <a:t>33%</a:t>
                      </a:r>
                    </a:p>
                  </a:txBody>
                  <a:tcPr marT="45573" marB="4557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dirty="0">
                          <a:ln>
                            <a:noFill/>
                          </a:ln>
                          <a:solidFill>
                            <a:srgbClr val="000000"/>
                          </a:solidFill>
                          <a:effectLst/>
                          <a:latin typeface="Tahoma"/>
                          <a:ea typeface="ＭＳ Ｐゴシック" pitchFamily="-1" charset="-128"/>
                          <a:cs typeface="Tahoma"/>
                        </a:rPr>
                        <a:t>67%</a:t>
                      </a:r>
                    </a:p>
                  </a:txBody>
                  <a:tcPr marT="45573" marB="455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54320" name="Text Box 32"/>
          <p:cNvSpPr txBox="1">
            <a:spLocks noChangeArrowheads="1"/>
          </p:cNvSpPr>
          <p:nvPr/>
        </p:nvSpPr>
        <p:spPr bwMode="auto">
          <a:xfrm>
            <a:off x="857250" y="2355850"/>
            <a:ext cx="3678238" cy="830263"/>
          </a:xfrm>
          <a:prstGeom prst="rect">
            <a:avLst/>
          </a:prstGeom>
          <a:no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chemeClr val="accent1">
                  <a:lumMod val="75000"/>
                </a:schemeClr>
              </a:buClr>
              <a:defRPr/>
            </a:pPr>
            <a:r>
              <a:rPr lang="en-US" sz="1600" dirty="0">
                <a:latin typeface="Tahoma"/>
                <a:cs typeface="Tahoma"/>
              </a:rPr>
              <a:t>How would you assess the economic condition of the surrounding area at this time?</a:t>
            </a:r>
          </a:p>
        </p:txBody>
      </p:sp>
      <p:sp>
        <p:nvSpPr>
          <p:cNvPr id="51251" name="Rectangle 34"/>
          <p:cNvSpPr>
            <a:spLocks noChangeArrowheads="1"/>
          </p:cNvSpPr>
          <p:nvPr/>
        </p:nvSpPr>
        <p:spPr bwMode="auto">
          <a:xfrm>
            <a:off x="857250" y="4194175"/>
            <a:ext cx="3640137" cy="1046440"/>
          </a:xfrm>
          <a:prstGeom prst="rect">
            <a:avLst/>
          </a:prstGeom>
          <a:noFill/>
          <a:ln w="9525">
            <a:noFill/>
            <a:miter lim="800000"/>
            <a:headEnd/>
            <a:tailEnd/>
          </a:ln>
        </p:spPr>
        <p:txBody>
          <a:bodyPr>
            <a:spAutoFit/>
          </a:bodyPr>
          <a:lstStyle/>
          <a:p>
            <a:pPr>
              <a:buClr>
                <a:schemeClr val="accent1">
                  <a:lumMod val="75000"/>
                </a:schemeClr>
              </a:buClr>
              <a:defRPr/>
            </a:pPr>
            <a:r>
              <a:rPr lang="en-US" sz="1600" dirty="0">
                <a:latin typeface="Tahoma"/>
                <a:ea typeface="ＭＳ Ｐゴシック" charset="-128"/>
                <a:cs typeface="Tahoma"/>
              </a:rPr>
              <a:t>Do you know organizations that are planning to conduct a campaign in the same time period?</a:t>
            </a:r>
          </a:p>
          <a:p>
            <a:pPr lvl="1">
              <a:buClr>
                <a:schemeClr val="accent1">
                  <a:lumMod val="75000"/>
                </a:schemeClr>
              </a:buClr>
              <a:defRPr/>
            </a:pPr>
            <a:endParaRPr lang="en-US" sz="1400" dirty="0">
              <a:latin typeface="+mn-lt"/>
              <a:ea typeface="ＭＳ Ｐゴシック" charset="-128"/>
              <a:cs typeface="ＭＳ Ｐゴシック" charset="-128"/>
            </a:endParaRPr>
          </a:p>
        </p:txBody>
      </p:sp>
      <p:sp>
        <p:nvSpPr>
          <p:cNvPr id="16" name="Oval 15"/>
          <p:cNvSpPr>
            <a:spLocks noChangeArrowheads="1"/>
          </p:cNvSpPr>
          <p:nvPr/>
        </p:nvSpPr>
        <p:spPr bwMode="auto">
          <a:xfrm>
            <a:off x="4863430" y="2777503"/>
            <a:ext cx="244475" cy="227012"/>
          </a:xfrm>
          <a:prstGeom prst="ellipse">
            <a:avLst/>
          </a:prstGeom>
          <a:solidFill>
            <a:schemeClr val="accent1"/>
          </a:solidFill>
          <a:ln w="9525">
            <a:noFill/>
            <a:round/>
            <a:headEnd/>
            <a:tailEnd/>
          </a:ln>
          <a:effectLst>
            <a:outerShdw blurRad="40000" dist="23000" dir="5400000" rotWithShape="0">
              <a:srgbClr val="000000">
                <a:alpha val="34998"/>
              </a:srgbClr>
            </a:outerShdw>
          </a:effectLst>
        </p:spPr>
        <p:txBody>
          <a:bodyPr anchor="ctr"/>
          <a:lstStyle/>
          <a:p>
            <a:pPr algn="ctr">
              <a:defRPr/>
            </a:pPr>
            <a:endParaRPr lang="en-US" dirty="0">
              <a:solidFill>
                <a:schemeClr val="lt1"/>
              </a:solidFill>
              <a:latin typeface="+mn-lt"/>
              <a:ea typeface="+mn-ea"/>
              <a:cs typeface="+mn-cs"/>
            </a:endParaRPr>
          </a:p>
        </p:txBody>
      </p:sp>
      <p:sp>
        <p:nvSpPr>
          <p:cNvPr id="17" name="Oval 16"/>
          <p:cNvSpPr>
            <a:spLocks noChangeArrowheads="1"/>
          </p:cNvSpPr>
          <p:nvPr/>
        </p:nvSpPr>
        <p:spPr bwMode="auto">
          <a:xfrm>
            <a:off x="4863430" y="4460930"/>
            <a:ext cx="244475" cy="227012"/>
          </a:xfrm>
          <a:prstGeom prst="ellipse">
            <a:avLst/>
          </a:prstGeom>
          <a:solidFill>
            <a:schemeClr val="accent1"/>
          </a:solidFill>
          <a:ln w="9525">
            <a:noFill/>
            <a:round/>
            <a:headEnd/>
            <a:tailEnd/>
          </a:ln>
          <a:effectLst>
            <a:outerShdw blurRad="40000" dist="23000" dir="5400000" rotWithShape="0">
              <a:srgbClr val="000000">
                <a:alpha val="34998"/>
              </a:srgbClr>
            </a:outerShdw>
          </a:effectLst>
        </p:spPr>
        <p:txBody>
          <a:bodyPr anchor="ctr"/>
          <a:lstStyle/>
          <a:p>
            <a:pPr algn="ctr">
              <a:defRPr/>
            </a:pPr>
            <a:endParaRPr lang="en-US" dirty="0">
              <a:solidFill>
                <a:schemeClr val="lt1"/>
              </a:solidFill>
              <a:latin typeface="+mn-lt"/>
              <a:ea typeface="+mn-ea"/>
              <a:cs typeface="+mn-cs"/>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Number Placeholder 1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BF023D9-8816-9B4C-8EA9-9FD5F5EDEAFB}" type="slidenum">
              <a:rPr lang="en-US" sz="1200">
                <a:solidFill>
                  <a:srgbClr val="898989"/>
                </a:solidFill>
                <a:latin typeface="Calibri" charset="0"/>
              </a:rPr>
              <a:pPr eaLnBrk="1" hangingPunct="1"/>
              <a:t>21</a:t>
            </a:fld>
            <a:endParaRPr lang="en-US" sz="1200">
              <a:solidFill>
                <a:srgbClr val="898989"/>
              </a:solidFill>
              <a:latin typeface="Calibri" charset="0"/>
            </a:endParaRPr>
          </a:p>
        </p:txBody>
      </p:sp>
      <p:sp>
        <p:nvSpPr>
          <p:cNvPr id="58370" name="Rectangle 3"/>
          <p:cNvSpPr>
            <a:spLocks noGrp="1" noChangeArrowheads="1"/>
          </p:cNvSpPr>
          <p:nvPr>
            <p:ph type="title" sz="quarter" idx="4294967295"/>
          </p:nvPr>
        </p:nvSpPr>
        <p:spPr>
          <a:xfrm>
            <a:off x="857250" y="647700"/>
            <a:ext cx="6443663" cy="1143000"/>
          </a:xfrm>
        </p:spPr>
        <p:txBody>
          <a:bodyPr anchor="t"/>
          <a:lstStyle/>
          <a:p>
            <a:pPr algn="l" eaLnBrk="1" hangingPunct="1">
              <a:lnSpc>
                <a:spcPts val="4200"/>
              </a:lnSpc>
            </a:pPr>
            <a:r>
              <a:rPr lang="en-US" sz="4000" b="1" dirty="0">
                <a:solidFill>
                  <a:srgbClr val="000000"/>
                </a:solidFill>
                <a:latin typeface="Tahoma" charset="0"/>
                <a:ea typeface="ＭＳ Ｐゴシック" charset="0"/>
                <a:cs typeface="Tahoma" charset="0"/>
              </a:rPr>
              <a:t>Community Receptivity </a:t>
            </a:r>
            <a:br>
              <a:rPr lang="en-US" sz="4000" b="1" dirty="0">
                <a:solidFill>
                  <a:srgbClr val="000000"/>
                </a:solidFill>
                <a:latin typeface="Tahoma" charset="0"/>
                <a:ea typeface="ＭＳ Ｐゴシック" charset="0"/>
                <a:cs typeface="Tahoma" charset="0"/>
              </a:rPr>
            </a:br>
            <a:r>
              <a:rPr lang="en-US" sz="4000" b="1" dirty="0">
                <a:solidFill>
                  <a:srgbClr val="000000"/>
                </a:solidFill>
                <a:latin typeface="Tahoma" charset="0"/>
                <a:ea typeface="ＭＳ Ｐゴシック" charset="0"/>
                <a:cs typeface="Tahoma" charset="0"/>
              </a:rPr>
              <a:t>and Environment</a:t>
            </a:r>
          </a:p>
        </p:txBody>
      </p:sp>
      <p:sp>
        <p:nvSpPr>
          <p:cNvPr id="51252" name="Rectangle 35"/>
          <p:cNvSpPr>
            <a:spLocks noChangeArrowheads="1"/>
          </p:cNvSpPr>
          <p:nvPr/>
        </p:nvSpPr>
        <p:spPr bwMode="auto">
          <a:xfrm>
            <a:off x="1157288" y="2209203"/>
            <a:ext cx="3254375" cy="1200150"/>
          </a:xfrm>
          <a:prstGeom prst="rect">
            <a:avLst/>
          </a:prstGeom>
          <a:noFill/>
          <a:ln w="9525">
            <a:noFill/>
            <a:miter lim="800000"/>
            <a:headEnd/>
            <a:tailEnd/>
          </a:ln>
        </p:spPr>
        <p:txBody>
          <a:bodyPr>
            <a:spAutoFit/>
          </a:bodyPr>
          <a:lstStyle/>
          <a:p>
            <a:pPr>
              <a:buClr>
                <a:schemeClr val="accent1">
                  <a:lumMod val="75000"/>
                </a:schemeClr>
              </a:buClr>
              <a:defRPr/>
            </a:pPr>
            <a:r>
              <a:rPr lang="en-US" dirty="0">
                <a:latin typeface="Tahoma"/>
                <a:ea typeface="ＭＳ Ｐゴシック" charset="-128"/>
                <a:cs typeface="Tahoma"/>
              </a:rPr>
              <a:t>Does now appear to be an appropriate time to begin this campaign?</a:t>
            </a:r>
          </a:p>
          <a:p>
            <a:pPr>
              <a:buClr>
                <a:schemeClr val="accent1">
                  <a:lumMod val="75000"/>
                </a:schemeClr>
              </a:buClr>
              <a:buFont typeface="Wingdings" charset="2"/>
              <a:buChar char="Ø"/>
              <a:defRPr/>
            </a:pPr>
            <a:endParaRPr lang="en-US" dirty="0">
              <a:latin typeface="+mn-lt"/>
              <a:ea typeface="ＭＳ Ｐゴシック" charset="-128"/>
              <a:cs typeface="ＭＳ Ｐゴシック" charset="-128"/>
            </a:endParaRPr>
          </a:p>
        </p:txBody>
      </p:sp>
      <p:graphicFrame>
        <p:nvGraphicFramePr>
          <p:cNvPr id="12" name="Group 140"/>
          <p:cNvGraphicFramePr>
            <a:graphicFrameLocks noGrp="1"/>
          </p:cNvGraphicFramePr>
          <p:nvPr>
            <p:extLst>
              <p:ext uri="{D42A27DB-BD31-4B8C-83A1-F6EECF244321}">
                <p14:modId xmlns:p14="http://schemas.microsoft.com/office/powerpoint/2010/main" val="614771044"/>
              </p:ext>
            </p:extLst>
          </p:nvPr>
        </p:nvGraphicFramePr>
        <p:xfrm>
          <a:off x="5597525" y="2242748"/>
          <a:ext cx="2168525" cy="625475"/>
        </p:xfrm>
        <a:graphic>
          <a:graphicData uri="http://schemas.openxmlformats.org/drawingml/2006/table">
            <a:tbl>
              <a:tblPr/>
              <a:tblGrid>
                <a:gridCol w="706438">
                  <a:extLst>
                    <a:ext uri="{9D8B030D-6E8A-4147-A177-3AD203B41FA5}">
                      <a16:colId xmlns:a16="http://schemas.microsoft.com/office/drawing/2014/main" xmlns="" val="20000"/>
                    </a:ext>
                  </a:extLst>
                </a:gridCol>
                <a:gridCol w="687234">
                  <a:extLst>
                    <a:ext uri="{9D8B030D-6E8A-4147-A177-3AD203B41FA5}">
                      <a16:colId xmlns:a16="http://schemas.microsoft.com/office/drawing/2014/main" xmlns="" val="20001"/>
                    </a:ext>
                  </a:extLst>
                </a:gridCol>
                <a:gridCol w="774853">
                  <a:extLst>
                    <a:ext uri="{9D8B030D-6E8A-4147-A177-3AD203B41FA5}">
                      <a16:colId xmlns:a16="http://schemas.microsoft.com/office/drawing/2014/main" xmlns="" val="20002"/>
                    </a:ext>
                  </a:extLst>
                </a:gridCol>
              </a:tblGrid>
              <a:tr h="320691">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Yes</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No</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a:ln>
                            <a:noFill/>
                          </a:ln>
                          <a:solidFill>
                            <a:srgbClr val="000000"/>
                          </a:solidFill>
                          <a:effectLst/>
                          <a:latin typeface="Tahoma"/>
                          <a:ea typeface="ＭＳ Ｐゴシック" charset="0"/>
                          <a:cs typeface="Tahoma"/>
                        </a:rPr>
                        <a:t>Maybe</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04784">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100%</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58386" name="Rectangle 1"/>
          <p:cNvSpPr>
            <a:spLocks noChangeArrowheads="1"/>
          </p:cNvSpPr>
          <p:nvPr/>
        </p:nvSpPr>
        <p:spPr bwMode="auto">
          <a:xfrm>
            <a:off x="1268413" y="3484639"/>
            <a:ext cx="6285326" cy="2820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39725" indent="-339725" defTabSz="914400">
              <a:lnSpc>
                <a:spcPct val="90000"/>
              </a:lnSpc>
              <a:spcBef>
                <a:spcPct val="30000"/>
              </a:spcBef>
              <a:buClr>
                <a:srgbClr val="69A000"/>
              </a:buClr>
            </a:pPr>
            <a:endParaRPr lang="en-US" b="1" dirty="0">
              <a:latin typeface="Calibri" charset="0"/>
            </a:endParaRPr>
          </a:p>
          <a:p>
            <a:pPr marL="339725" indent="-339725" defTabSz="914400">
              <a:lnSpc>
                <a:spcPct val="90000"/>
              </a:lnSpc>
              <a:spcBef>
                <a:spcPct val="30000"/>
              </a:spcBef>
              <a:buClr>
                <a:srgbClr val="69A000"/>
              </a:buClr>
            </a:pPr>
            <a:r>
              <a:rPr lang="en-US" b="1" dirty="0">
                <a:latin typeface="Tahoma" charset="0"/>
                <a:cs typeface="Tahoma" charset="0"/>
              </a:rPr>
              <a:t>Comments on Timing:</a:t>
            </a:r>
          </a:p>
          <a:p>
            <a:pPr marL="341313" indent="-344488" defTabSz="914400">
              <a:lnSpc>
                <a:spcPct val="90000"/>
              </a:lnSpc>
              <a:spcBef>
                <a:spcPct val="30000"/>
              </a:spcBef>
              <a:buClr>
                <a:srgbClr val="69A000"/>
              </a:buClr>
              <a:buFont typeface="Arial"/>
              <a:buChar char="•"/>
            </a:pPr>
            <a:r>
              <a:rPr lang="en-US" sz="1600" dirty="0">
                <a:solidFill>
                  <a:srgbClr val="000000"/>
                </a:solidFill>
                <a:latin typeface="Tahoma" charset="0"/>
                <a:cs typeface="Tahoma" charset="0"/>
              </a:rPr>
              <a:t>Good timing with 100</a:t>
            </a:r>
            <a:r>
              <a:rPr lang="en-US" sz="1600" baseline="30000" dirty="0">
                <a:solidFill>
                  <a:srgbClr val="000000"/>
                </a:solidFill>
                <a:latin typeface="Tahoma" charset="0"/>
                <a:cs typeface="Tahoma" charset="0"/>
              </a:rPr>
              <a:t>th</a:t>
            </a:r>
            <a:r>
              <a:rPr lang="en-US" sz="1600" dirty="0">
                <a:solidFill>
                  <a:srgbClr val="000000"/>
                </a:solidFill>
                <a:latin typeface="Tahoma" charset="0"/>
                <a:cs typeface="Tahoma" charset="0"/>
              </a:rPr>
              <a:t> anniversary</a:t>
            </a:r>
          </a:p>
          <a:p>
            <a:pPr marL="341313" indent="-344488" defTabSz="914400">
              <a:lnSpc>
                <a:spcPct val="90000"/>
              </a:lnSpc>
              <a:spcBef>
                <a:spcPct val="30000"/>
              </a:spcBef>
              <a:buClr>
                <a:srgbClr val="69A000"/>
              </a:buClr>
              <a:buFont typeface="Arial"/>
              <a:buChar char="•"/>
            </a:pPr>
            <a:r>
              <a:rPr lang="en-US" sz="1600" dirty="0">
                <a:solidFill>
                  <a:srgbClr val="000000"/>
                </a:solidFill>
                <a:latin typeface="Tahoma" charset="0"/>
                <a:cs typeface="Tahoma" charset="0"/>
              </a:rPr>
              <a:t>Will need for donors to be comfortable with Milwaukee</a:t>
            </a:r>
          </a:p>
          <a:p>
            <a:pPr marL="341313" indent="-344488" defTabSz="914400">
              <a:lnSpc>
                <a:spcPct val="90000"/>
              </a:lnSpc>
              <a:spcBef>
                <a:spcPct val="30000"/>
              </a:spcBef>
              <a:buClr>
                <a:srgbClr val="69A000"/>
              </a:buClr>
              <a:buFont typeface="Arial"/>
              <a:buChar char="•"/>
            </a:pPr>
            <a:r>
              <a:rPr lang="en-US" sz="1600" dirty="0">
                <a:solidFill>
                  <a:srgbClr val="000000"/>
                </a:solidFill>
                <a:latin typeface="Tahoma" charset="0"/>
                <a:cs typeface="Tahoma" charset="0"/>
              </a:rPr>
              <a:t>“Now is the time with camp full”</a:t>
            </a:r>
          </a:p>
          <a:p>
            <a:pPr marL="341313" indent="-344488" defTabSz="914400">
              <a:lnSpc>
                <a:spcPct val="90000"/>
              </a:lnSpc>
              <a:spcBef>
                <a:spcPct val="30000"/>
              </a:spcBef>
              <a:buClr>
                <a:srgbClr val="69A000"/>
              </a:buClr>
              <a:buFont typeface="Arial"/>
              <a:buChar char="•"/>
            </a:pPr>
            <a:r>
              <a:rPr lang="en-US" sz="1600" dirty="0">
                <a:solidFill>
                  <a:srgbClr val="000000"/>
                </a:solidFill>
                <a:latin typeface="Tahoma" charset="0"/>
                <a:cs typeface="Tahoma" charset="0"/>
              </a:rPr>
              <a:t>“We have </a:t>
            </a:r>
            <a:r>
              <a:rPr lang="en-US" sz="1600" dirty="0" smtClean="0">
                <a:solidFill>
                  <a:srgbClr val="000000"/>
                </a:solidFill>
                <a:latin typeface="Tahoma" charset="0"/>
                <a:cs typeface="Tahoma" charset="0"/>
              </a:rPr>
              <a:t>to; can’t </a:t>
            </a:r>
            <a:r>
              <a:rPr lang="en-US" sz="1600" dirty="0">
                <a:solidFill>
                  <a:srgbClr val="000000"/>
                </a:solidFill>
                <a:latin typeface="Tahoma" charset="0"/>
                <a:cs typeface="Tahoma" charset="0"/>
              </a:rPr>
              <a:t>keep it the way it is”</a:t>
            </a:r>
          </a:p>
          <a:p>
            <a:pPr marL="341313" indent="-344488" defTabSz="914400">
              <a:lnSpc>
                <a:spcPct val="90000"/>
              </a:lnSpc>
              <a:spcBef>
                <a:spcPct val="30000"/>
              </a:spcBef>
              <a:buClr>
                <a:srgbClr val="69A000"/>
              </a:buClr>
              <a:buFont typeface="Arial"/>
              <a:buChar char="•"/>
            </a:pPr>
            <a:endParaRPr lang="en-US" sz="1600" dirty="0">
              <a:solidFill>
                <a:srgbClr val="000000"/>
              </a:solidFill>
              <a:latin typeface="Tahoma" charset="0"/>
              <a:cs typeface="Tahoma" charset="0"/>
            </a:endParaRPr>
          </a:p>
          <a:p>
            <a:pPr marL="798513" lvl="1" indent="-344488" defTabSz="914400">
              <a:lnSpc>
                <a:spcPct val="90000"/>
              </a:lnSpc>
              <a:spcBef>
                <a:spcPct val="30000"/>
              </a:spcBef>
              <a:buClr>
                <a:srgbClr val="69A000"/>
              </a:buClr>
              <a:buFont typeface="Wingdings" charset="0"/>
              <a:buChar char="Ø"/>
            </a:pPr>
            <a:endParaRPr lang="en-US" dirty="0">
              <a:solidFill>
                <a:srgbClr val="000000"/>
              </a:solidFill>
              <a:latin typeface="Tahoma" charset="0"/>
              <a:cs typeface="Tahoma" charset="0"/>
            </a:endParaRPr>
          </a:p>
          <a:p>
            <a:pPr marL="798513" lvl="1" indent="-344488" defTabSz="914400">
              <a:lnSpc>
                <a:spcPct val="90000"/>
              </a:lnSpc>
              <a:spcBef>
                <a:spcPct val="30000"/>
              </a:spcBef>
              <a:buClr>
                <a:srgbClr val="69A000"/>
              </a:buClr>
              <a:buFont typeface="Wingdings" charset="0"/>
              <a:buChar char="Ø"/>
            </a:pPr>
            <a:endParaRPr lang="en-US" b="1" dirty="0">
              <a:solidFill>
                <a:srgbClr val="FF6600"/>
              </a:solidFill>
              <a:latin typeface="Calibri" charset="0"/>
            </a:endParaRPr>
          </a:p>
        </p:txBody>
      </p:sp>
      <p:sp>
        <p:nvSpPr>
          <p:cNvPr id="8" name="Oval 7"/>
          <p:cNvSpPr>
            <a:spLocks noChangeArrowheads="1"/>
          </p:cNvSpPr>
          <p:nvPr/>
        </p:nvSpPr>
        <p:spPr bwMode="auto">
          <a:xfrm>
            <a:off x="5217867" y="2472319"/>
            <a:ext cx="244475" cy="227012"/>
          </a:xfrm>
          <a:prstGeom prst="ellipse">
            <a:avLst/>
          </a:prstGeom>
          <a:solidFill>
            <a:schemeClr val="accent1"/>
          </a:solidFill>
          <a:ln w="9525">
            <a:noFill/>
            <a:round/>
            <a:headEnd/>
            <a:tailEnd/>
          </a:ln>
          <a:effectLst>
            <a:outerShdw blurRad="40000" dist="23000" dir="5400000" rotWithShape="0">
              <a:srgbClr val="000000">
                <a:alpha val="34998"/>
              </a:srgbClr>
            </a:outerShdw>
          </a:effectLst>
        </p:spPr>
        <p:txBody>
          <a:bodyPr anchor="ctr"/>
          <a:lstStyle/>
          <a:p>
            <a:pPr algn="ctr">
              <a:defRPr/>
            </a:pPr>
            <a:endParaRPr lang="en-US" dirty="0">
              <a:solidFill>
                <a:schemeClr val="lt1"/>
              </a:solidFill>
              <a:latin typeface="+mn-lt"/>
              <a:ea typeface="+mn-ea"/>
              <a:cs typeface="+mn-cs"/>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4"/>
          <p:cNvSpPr txBox="1">
            <a:spLocks noChangeArrowheads="1"/>
          </p:cNvSpPr>
          <p:nvPr/>
        </p:nvSpPr>
        <p:spPr bwMode="auto">
          <a:xfrm>
            <a:off x="628650" y="2039938"/>
            <a:ext cx="7727950" cy="326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81000" indent="-3810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258888" indent="-346075"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2" defTabSz="914400" eaLnBrk="1" hangingPunct="1">
              <a:spcBef>
                <a:spcPct val="30000"/>
              </a:spcBef>
              <a:buClr>
                <a:schemeClr val="accent2"/>
              </a:buClr>
              <a:buFont typeface="Wingdings" charset="0"/>
              <a:buChar char="Ø"/>
            </a:pPr>
            <a:endParaRPr lang="en-US" sz="1800">
              <a:solidFill>
                <a:srgbClr val="820A70"/>
              </a:solidFill>
            </a:endParaRPr>
          </a:p>
          <a:p>
            <a:pPr defTabSz="914400" eaLnBrk="1" hangingPunct="1">
              <a:spcBef>
                <a:spcPct val="30000"/>
              </a:spcBef>
              <a:buClr>
                <a:schemeClr val="accent2"/>
              </a:buClr>
              <a:buFont typeface="Wingdings" charset="0"/>
              <a:buBlip>
                <a:blip r:embed="rId2"/>
              </a:buBlip>
            </a:pPr>
            <a:endParaRPr lang="en-US" sz="1800">
              <a:solidFill>
                <a:srgbClr val="000000"/>
              </a:solidFill>
              <a:latin typeface="Calibri" charset="0"/>
            </a:endParaRPr>
          </a:p>
        </p:txBody>
      </p:sp>
      <p:sp>
        <p:nvSpPr>
          <p:cNvPr id="60418" name="Text Box 7"/>
          <p:cNvSpPr txBox="1">
            <a:spLocks noChangeArrowheads="1"/>
          </p:cNvSpPr>
          <p:nvPr/>
        </p:nvSpPr>
        <p:spPr bwMode="auto">
          <a:xfrm>
            <a:off x="1363663" y="1578752"/>
            <a:ext cx="6572250" cy="28969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latin typeface="Tahoma" charset="0"/>
                <a:cs typeface="Tahoma" charset="0"/>
              </a:rPr>
              <a:t>Based on our interviews and the findings of the study we believe that YMCA Camp Minikani has the capacity and community support to launch a major </a:t>
            </a:r>
            <a:r>
              <a:rPr lang="en-US" sz="2000" dirty="0">
                <a:solidFill>
                  <a:srgbClr val="0D0D0D"/>
                </a:solidFill>
                <a:latin typeface="Tahoma" charset="0"/>
                <a:cs typeface="Tahoma" charset="0"/>
              </a:rPr>
              <a:t>comprehensive campaign in the range of </a:t>
            </a:r>
            <a:r>
              <a:rPr lang="en-US" sz="2000" b="1" dirty="0">
                <a:solidFill>
                  <a:srgbClr val="0D0D0D"/>
                </a:solidFill>
                <a:latin typeface="Tahoma" charset="0"/>
                <a:cs typeface="Tahoma" charset="0"/>
              </a:rPr>
              <a:t>$5,000,000 </a:t>
            </a:r>
            <a:r>
              <a:rPr lang="mr-IN" sz="2000" b="1" dirty="0">
                <a:solidFill>
                  <a:srgbClr val="0D0D0D"/>
                </a:solidFill>
                <a:latin typeface="Tahoma" charset="0"/>
                <a:cs typeface="Tahoma" charset="0"/>
              </a:rPr>
              <a:t>–</a:t>
            </a:r>
            <a:r>
              <a:rPr lang="en-US" sz="2000" b="1" dirty="0">
                <a:solidFill>
                  <a:srgbClr val="0D0D0D"/>
                </a:solidFill>
                <a:latin typeface="Tahoma" charset="0"/>
                <a:cs typeface="Tahoma" charset="0"/>
              </a:rPr>
              <a:t> $6,000,000</a:t>
            </a:r>
            <a:r>
              <a:rPr lang="en-US" sz="2000" dirty="0">
                <a:solidFill>
                  <a:srgbClr val="0D0D0D"/>
                </a:solidFill>
                <a:latin typeface="Tahoma" charset="0"/>
                <a:cs typeface="Tahoma" charset="0"/>
              </a:rPr>
              <a:t>.</a:t>
            </a:r>
            <a:br>
              <a:rPr lang="en-US" sz="2000" dirty="0">
                <a:solidFill>
                  <a:srgbClr val="0D0D0D"/>
                </a:solidFill>
                <a:latin typeface="Tahoma" charset="0"/>
                <a:cs typeface="Tahoma" charset="0"/>
              </a:rPr>
            </a:br>
            <a:endParaRPr lang="en-US" sz="1900" dirty="0">
              <a:solidFill>
                <a:srgbClr val="0D0D0D"/>
              </a:solidFill>
              <a:latin typeface="Tahoma" charset="0"/>
              <a:cs typeface="Tahoma" charset="0"/>
            </a:endParaRPr>
          </a:p>
          <a:p>
            <a:pPr lvl="2" eaLnBrk="1" hangingPunct="1"/>
            <a:endParaRPr lang="en-US" altLang="ja-JP" sz="1900" i="1" dirty="0">
              <a:latin typeface="Tahoma" charset="0"/>
              <a:cs typeface="Tahoma" charset="0"/>
            </a:endParaRPr>
          </a:p>
          <a:p>
            <a:pPr algn="just" eaLnBrk="1" hangingPunct="1">
              <a:lnSpc>
                <a:spcPct val="125000"/>
              </a:lnSpc>
              <a:buClr>
                <a:srgbClr val="990000"/>
              </a:buClr>
              <a:buFont typeface="Times" charset="0"/>
              <a:buNone/>
            </a:pPr>
            <a:r>
              <a:rPr lang="en-US" sz="1800" dirty="0"/>
              <a:t/>
            </a:r>
            <a:br>
              <a:rPr lang="en-US" sz="1800" dirty="0"/>
            </a:br>
            <a:endParaRPr lang="en-US" sz="1800" dirty="0"/>
          </a:p>
        </p:txBody>
      </p:sp>
      <p:sp>
        <p:nvSpPr>
          <p:cNvPr id="60419"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81D9115-A6CB-0F46-B6DC-A574A42851EB}" type="slidenum">
              <a:rPr lang="en-US" sz="1200">
                <a:solidFill>
                  <a:srgbClr val="898989"/>
                </a:solidFill>
                <a:latin typeface="Calibri" charset="0"/>
              </a:rPr>
              <a:pPr eaLnBrk="1" hangingPunct="1"/>
              <a:t>22</a:t>
            </a:fld>
            <a:endParaRPr lang="en-US" sz="1200">
              <a:solidFill>
                <a:srgbClr val="898989"/>
              </a:solidFill>
              <a:latin typeface="Calibri" charset="0"/>
            </a:endParaRPr>
          </a:p>
        </p:txBody>
      </p:sp>
      <p:sp>
        <p:nvSpPr>
          <p:cNvPr id="8" name="Rectangle 1027"/>
          <p:cNvSpPr txBox="1">
            <a:spLocks noChangeArrowheads="1"/>
          </p:cNvSpPr>
          <p:nvPr/>
        </p:nvSpPr>
        <p:spPr bwMode="auto">
          <a:xfrm>
            <a:off x="862013" y="585788"/>
            <a:ext cx="6911975" cy="868362"/>
          </a:xfrm>
          <a:prstGeom prst="rect">
            <a:avLst/>
          </a:prstGeom>
          <a:noFill/>
          <a:ln w="9525">
            <a:noFill/>
            <a:miter lim="800000"/>
            <a:headEnd/>
            <a:tailEnd/>
          </a:ln>
        </p:spPr>
        <p:txBody>
          <a:bodyPr/>
          <a:lstStyle/>
          <a:p>
            <a:pPr>
              <a:defRPr/>
            </a:pPr>
            <a:r>
              <a:rPr lang="en-US" sz="4000" b="1" dirty="0">
                <a:solidFill>
                  <a:srgbClr val="000000"/>
                </a:solidFill>
                <a:latin typeface="Tahoma"/>
                <a:ea typeface="ＭＳ Ｐゴシック" charset="-128"/>
                <a:cs typeface="Tahoma"/>
              </a:rPr>
              <a:t>Recommendations</a:t>
            </a:r>
          </a:p>
        </p:txBody>
      </p:sp>
      <p:sp>
        <p:nvSpPr>
          <p:cNvPr id="6" name="Rounded Rectangle 5"/>
          <p:cNvSpPr>
            <a:spLocks noChangeArrowheads="1"/>
          </p:cNvSpPr>
          <p:nvPr/>
        </p:nvSpPr>
        <p:spPr bwMode="auto">
          <a:xfrm>
            <a:off x="1201738" y="4167923"/>
            <a:ext cx="7154862" cy="1484312"/>
          </a:xfrm>
          <a:prstGeom prst="roundRect">
            <a:avLst>
              <a:gd name="adj" fmla="val 16667"/>
            </a:avLst>
          </a:prstGeom>
          <a:solidFill>
            <a:srgbClr val="D9D9D9">
              <a:alpha val="58038"/>
            </a:srgbClr>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defRPr/>
            </a:pPr>
            <a:endParaRPr lang="en-US" dirty="0">
              <a:solidFill>
                <a:schemeClr val="lt1"/>
              </a:solidFill>
              <a:latin typeface="+mn-lt"/>
              <a:ea typeface="+mn-ea"/>
              <a:cs typeface="+mn-cs"/>
            </a:endParaRPr>
          </a:p>
        </p:txBody>
      </p:sp>
      <p:sp>
        <p:nvSpPr>
          <p:cNvPr id="7" name="Rectangle 5"/>
          <p:cNvSpPr>
            <a:spLocks noChangeArrowheads="1"/>
          </p:cNvSpPr>
          <p:nvPr/>
        </p:nvSpPr>
        <p:spPr bwMode="auto">
          <a:xfrm>
            <a:off x="1390687" y="4426557"/>
            <a:ext cx="6624638" cy="1094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indent="-3175" algn="ctr" defTabSz="914400">
              <a:lnSpc>
                <a:spcPct val="90000"/>
              </a:lnSpc>
              <a:spcAft>
                <a:spcPts val="1200"/>
              </a:spcAft>
              <a:buClr>
                <a:srgbClr val="8CC63F"/>
              </a:buClr>
              <a:defRPr/>
            </a:pPr>
            <a:r>
              <a:rPr lang="en-US" dirty="0">
                <a:solidFill>
                  <a:schemeClr val="tx1">
                    <a:lumMod val="75000"/>
                    <a:lumOff val="25000"/>
                  </a:schemeClr>
                </a:solidFill>
                <a:latin typeface="Tahoma" charset="0"/>
                <a:cs typeface="Tahoma" charset="0"/>
              </a:rPr>
              <a:t>Donor engagement at this level is strategic. </a:t>
            </a:r>
            <a:br>
              <a:rPr lang="en-US" dirty="0">
                <a:solidFill>
                  <a:schemeClr val="tx1">
                    <a:lumMod val="75000"/>
                    <a:lumOff val="25000"/>
                  </a:schemeClr>
                </a:solidFill>
                <a:latin typeface="Tahoma" charset="0"/>
                <a:cs typeface="Tahoma" charset="0"/>
              </a:rPr>
            </a:br>
            <a:r>
              <a:rPr lang="en-US" dirty="0">
                <a:solidFill>
                  <a:schemeClr val="tx1">
                    <a:lumMod val="75000"/>
                    <a:lumOff val="25000"/>
                  </a:schemeClr>
                </a:solidFill>
                <a:latin typeface="Tahoma" charset="0"/>
                <a:cs typeface="Tahoma" charset="0"/>
              </a:rPr>
              <a:t>It takes time to secure six and seven-figure commitments. The majority of the top prospects identified in this study will need additional cultivation.</a:t>
            </a:r>
          </a:p>
        </p:txBody>
      </p:sp>
    </p:spTree>
    <p:extLst>
      <p:ext uri="{BB962C8B-B14F-4D97-AF65-F5344CB8AC3E}">
        <p14:creationId xmlns:p14="http://schemas.microsoft.com/office/powerpoint/2010/main" val="151771446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8A01AF9-6DE0-9A4C-83FA-01847A081A30}" type="slidenum">
              <a:rPr lang="en-US" smtClean="0"/>
              <a:pPr>
                <a:defRPr/>
              </a:pPr>
              <a:t>23</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517848322"/>
              </p:ext>
            </p:extLst>
          </p:nvPr>
        </p:nvGraphicFramePr>
        <p:xfrm>
          <a:off x="429502" y="1002991"/>
          <a:ext cx="8574170" cy="4644440"/>
        </p:xfrm>
        <a:graphic>
          <a:graphicData uri="http://schemas.openxmlformats.org/drawingml/2006/table">
            <a:tbl>
              <a:tblPr firstRow="1">
                <a:tableStyleId>{912C8C85-51F0-491E-9774-3900AFEF0FD7}</a:tableStyleId>
              </a:tblPr>
              <a:tblGrid>
                <a:gridCol w="1914955">
                  <a:extLst>
                    <a:ext uri="{9D8B030D-6E8A-4147-A177-3AD203B41FA5}">
                      <a16:colId xmlns:a16="http://schemas.microsoft.com/office/drawing/2014/main" xmlns="" val="20000"/>
                    </a:ext>
                  </a:extLst>
                </a:gridCol>
                <a:gridCol w="1794193">
                  <a:extLst>
                    <a:ext uri="{9D8B030D-6E8A-4147-A177-3AD203B41FA5}">
                      <a16:colId xmlns:a16="http://schemas.microsoft.com/office/drawing/2014/main" xmlns="" val="20001"/>
                    </a:ext>
                  </a:extLst>
                </a:gridCol>
                <a:gridCol w="1362896">
                  <a:extLst>
                    <a:ext uri="{9D8B030D-6E8A-4147-A177-3AD203B41FA5}">
                      <a16:colId xmlns:a16="http://schemas.microsoft.com/office/drawing/2014/main" xmlns="" val="20002"/>
                    </a:ext>
                  </a:extLst>
                </a:gridCol>
                <a:gridCol w="1552667">
                  <a:extLst>
                    <a:ext uri="{9D8B030D-6E8A-4147-A177-3AD203B41FA5}">
                      <a16:colId xmlns:a16="http://schemas.microsoft.com/office/drawing/2014/main" xmlns="" val="20003"/>
                    </a:ext>
                  </a:extLst>
                </a:gridCol>
                <a:gridCol w="1949459">
                  <a:extLst>
                    <a:ext uri="{9D8B030D-6E8A-4147-A177-3AD203B41FA5}">
                      <a16:colId xmlns:a16="http://schemas.microsoft.com/office/drawing/2014/main" xmlns="" val="20004"/>
                    </a:ext>
                  </a:extLst>
                </a:gridCol>
              </a:tblGrid>
              <a:tr h="698762">
                <a:tc>
                  <a:txBody>
                    <a:bodyPr/>
                    <a:lstStyle/>
                    <a:p>
                      <a:pPr algn="ctr" fontAlgn="b"/>
                      <a:r>
                        <a:rPr lang="en-US" sz="1500" u="none" strike="noStrike" dirty="0">
                          <a:effectLst/>
                          <a:latin typeface="Tahoma"/>
                          <a:cs typeface="Tahoma"/>
                        </a:rPr>
                        <a:t># of Gifts</a:t>
                      </a:r>
                      <a:endParaRPr lang="en-US" sz="1500" b="1" i="0" u="none" strike="noStrike" dirty="0">
                        <a:effectLst/>
                        <a:latin typeface="Tahoma"/>
                        <a:cs typeface="Tahoma"/>
                      </a:endParaRPr>
                    </a:p>
                  </a:txBody>
                  <a:tcPr marL="12700" marR="12700" marT="12700" marB="0" anchor="b">
                    <a:lnB w="38100" cap="flat" cmpd="sng" algn="ctr">
                      <a:solidFill>
                        <a:srgbClr val="FF0000"/>
                      </a:solidFill>
                      <a:prstDash val="solid"/>
                      <a:round/>
                      <a:headEnd type="none" w="med" len="med"/>
                      <a:tailEnd type="none" w="med" len="med"/>
                    </a:lnB>
                  </a:tcPr>
                </a:tc>
                <a:tc>
                  <a:txBody>
                    <a:bodyPr/>
                    <a:lstStyle/>
                    <a:p>
                      <a:pPr algn="ctr" fontAlgn="b"/>
                      <a:r>
                        <a:rPr lang="en-US" sz="1500" u="none" strike="noStrike" dirty="0">
                          <a:effectLst/>
                          <a:latin typeface="Tahoma"/>
                          <a:cs typeface="Tahoma"/>
                        </a:rPr>
                        <a:t>Amount</a:t>
                      </a:r>
                      <a:endParaRPr lang="en-US" sz="1500" b="1" i="0" u="none" strike="noStrike" dirty="0">
                        <a:effectLst/>
                        <a:latin typeface="Tahoma"/>
                        <a:cs typeface="Tahoma"/>
                      </a:endParaRPr>
                    </a:p>
                  </a:txBody>
                  <a:tcPr marL="12700" marR="12700" marT="12700" marB="0" anchor="b">
                    <a:lnB w="38100" cap="flat" cmpd="sng" algn="ctr">
                      <a:solidFill>
                        <a:srgbClr val="FF0000"/>
                      </a:solidFill>
                      <a:prstDash val="solid"/>
                      <a:round/>
                      <a:headEnd type="none" w="med" len="med"/>
                      <a:tailEnd type="none" w="med" len="med"/>
                    </a:lnB>
                  </a:tcPr>
                </a:tc>
                <a:tc>
                  <a:txBody>
                    <a:bodyPr/>
                    <a:lstStyle/>
                    <a:p>
                      <a:pPr algn="ctr" fontAlgn="b"/>
                      <a:r>
                        <a:rPr lang="en-US" sz="1500" u="none" strike="noStrike" dirty="0">
                          <a:effectLst/>
                          <a:latin typeface="Tahoma"/>
                          <a:cs typeface="Tahoma"/>
                        </a:rPr>
                        <a:t>3 Annual Payments</a:t>
                      </a:r>
                      <a:endParaRPr lang="en-US" sz="1500" b="1" i="0" u="none" strike="noStrike" dirty="0">
                        <a:effectLst/>
                        <a:latin typeface="Tahoma"/>
                        <a:cs typeface="Tahoma"/>
                      </a:endParaRPr>
                    </a:p>
                  </a:txBody>
                  <a:tcPr marL="12700" marR="12700" marT="12700" marB="0" anchor="b">
                    <a:lnB w="38100" cap="flat" cmpd="sng" algn="ctr">
                      <a:solidFill>
                        <a:srgbClr val="FF0000"/>
                      </a:solidFill>
                      <a:prstDash val="solid"/>
                      <a:round/>
                      <a:headEnd type="none" w="med" len="med"/>
                      <a:tailEnd type="none" w="med" len="med"/>
                    </a:lnB>
                  </a:tcPr>
                </a:tc>
                <a:tc>
                  <a:txBody>
                    <a:bodyPr/>
                    <a:lstStyle/>
                    <a:p>
                      <a:pPr algn="ctr" fontAlgn="b"/>
                      <a:r>
                        <a:rPr lang="en-US" sz="1500" u="none" strike="noStrike" dirty="0">
                          <a:effectLst/>
                          <a:latin typeface="Tahoma"/>
                          <a:cs typeface="Tahoma"/>
                        </a:rPr>
                        <a:t>5 Annual Payments</a:t>
                      </a:r>
                      <a:endParaRPr lang="en-US" sz="1500" b="1" i="0" u="none" strike="noStrike" dirty="0">
                        <a:effectLst/>
                        <a:latin typeface="Tahoma"/>
                        <a:cs typeface="Tahoma"/>
                      </a:endParaRPr>
                    </a:p>
                  </a:txBody>
                  <a:tcPr marL="12700" marR="12700" marT="12700" marB="0" anchor="b">
                    <a:lnB w="38100" cap="flat" cmpd="sng" algn="ctr">
                      <a:solidFill>
                        <a:srgbClr val="FF0000"/>
                      </a:solidFill>
                      <a:prstDash val="solid"/>
                      <a:round/>
                      <a:headEnd type="none" w="med" len="med"/>
                      <a:tailEnd type="none" w="med" len="med"/>
                    </a:lnB>
                  </a:tcPr>
                </a:tc>
                <a:tc>
                  <a:txBody>
                    <a:bodyPr/>
                    <a:lstStyle/>
                    <a:p>
                      <a:pPr algn="ctr" fontAlgn="b"/>
                      <a:r>
                        <a:rPr lang="en-US" sz="1500" u="none" strike="noStrike" dirty="0">
                          <a:effectLst/>
                          <a:latin typeface="Tahoma"/>
                          <a:cs typeface="Tahoma"/>
                        </a:rPr>
                        <a:t>Total</a:t>
                      </a:r>
                      <a:endParaRPr lang="en-US" sz="1500" b="1" i="0" u="none" strike="noStrike" dirty="0">
                        <a:effectLst/>
                        <a:latin typeface="Tahoma"/>
                        <a:cs typeface="Tahoma"/>
                      </a:endParaRPr>
                    </a:p>
                  </a:txBody>
                  <a:tcPr marL="12700" marR="12700" marT="12700" marB="0" anchor="b">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xmlns="" val="10000"/>
                  </a:ext>
                </a:extLst>
              </a:tr>
              <a:tr h="358698">
                <a:tc>
                  <a:txBody>
                    <a:bodyPr/>
                    <a:lstStyle/>
                    <a:p>
                      <a:pPr algn="ctr" fontAlgn="b"/>
                      <a:r>
                        <a:rPr lang="en-US" sz="1200" u="none" strike="noStrike" dirty="0">
                          <a:effectLst/>
                          <a:latin typeface="Tahoma"/>
                          <a:cs typeface="Tahoma"/>
                        </a:rPr>
                        <a:t>1</a:t>
                      </a:r>
                      <a:endParaRPr lang="en-US" sz="1200" b="0" i="0" u="none" strike="noStrike" dirty="0">
                        <a:effectLst/>
                        <a:latin typeface="Tahoma"/>
                        <a:cs typeface="Tahoma"/>
                      </a:endParaRPr>
                    </a:p>
                  </a:txBody>
                  <a:tcPr marL="12700" marR="12700" marT="12700" marB="0" anchor="b">
                    <a:lnL w="38100" cap="flat" cmpd="sng" algn="ctr">
                      <a:solidFill>
                        <a:srgbClr val="FF0000"/>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c>
                  <a:txBody>
                    <a:bodyPr/>
                    <a:lstStyle/>
                    <a:p>
                      <a:pPr algn="r" fontAlgn="b"/>
                      <a:r>
                        <a:rPr lang="en-US" sz="1200" u="none" strike="noStrike" dirty="0">
                          <a:effectLst/>
                          <a:latin typeface="Tahoma"/>
                          <a:cs typeface="Tahoma"/>
                        </a:rPr>
                        <a:t>$1,500,000</a:t>
                      </a:r>
                      <a:endParaRPr lang="en-US" sz="1200" b="0" i="0" u="none" strike="noStrike" dirty="0">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c>
                  <a:txBody>
                    <a:bodyPr/>
                    <a:lstStyle/>
                    <a:p>
                      <a:pPr algn="r" fontAlgn="b"/>
                      <a:r>
                        <a:rPr lang="en-US" sz="1200" u="none" strike="noStrike" dirty="0">
                          <a:effectLst/>
                          <a:latin typeface="Tahoma"/>
                          <a:cs typeface="Tahoma"/>
                        </a:rPr>
                        <a:t>$500,000</a:t>
                      </a:r>
                      <a:endParaRPr lang="en-US" sz="1200" b="0" i="0" u="none" strike="noStrike" dirty="0">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c>
                  <a:txBody>
                    <a:bodyPr/>
                    <a:lstStyle/>
                    <a:p>
                      <a:pPr algn="r" fontAlgn="b"/>
                      <a:r>
                        <a:rPr lang="en-US" sz="1200" u="none" strike="noStrike" dirty="0">
                          <a:effectLst/>
                          <a:latin typeface="Tahoma"/>
                          <a:cs typeface="Tahoma"/>
                        </a:rPr>
                        <a:t>$300,000</a:t>
                      </a:r>
                      <a:endParaRPr lang="en-US" sz="1200" b="0" i="0" u="none" strike="noStrike" dirty="0">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c>
                  <a:txBody>
                    <a:bodyPr/>
                    <a:lstStyle/>
                    <a:p>
                      <a:pPr algn="r" fontAlgn="b"/>
                      <a:r>
                        <a:rPr lang="en-US" sz="1200" u="none" strike="noStrike" dirty="0">
                          <a:effectLst/>
                          <a:latin typeface="Tahoma"/>
                          <a:cs typeface="Tahoma"/>
                        </a:rPr>
                        <a:t>$1,500,000</a:t>
                      </a:r>
                      <a:endParaRPr lang="en-US" sz="1200" b="0" i="0" u="none" strike="noStrike" dirty="0">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xmlns="" val="10001"/>
                  </a:ext>
                </a:extLst>
              </a:tr>
              <a:tr h="358698">
                <a:tc>
                  <a:txBody>
                    <a:bodyPr/>
                    <a:lstStyle/>
                    <a:p>
                      <a:pPr algn="ctr" fontAlgn="b"/>
                      <a:r>
                        <a:rPr lang="is-IS" sz="1200" u="none" strike="noStrike" dirty="0">
                          <a:effectLst/>
                          <a:latin typeface="Tahoma"/>
                          <a:cs typeface="Tahoma"/>
                        </a:rPr>
                        <a:t>2</a:t>
                      </a:r>
                      <a:endParaRPr lang="is-IS" sz="1200" b="0" i="0" u="none" strike="noStrike" dirty="0">
                        <a:effectLst/>
                        <a:latin typeface="Tahoma"/>
                        <a:cs typeface="Tahoma"/>
                      </a:endParaRPr>
                    </a:p>
                  </a:txBody>
                  <a:tcPr marL="12700" marR="12700" marT="12700" marB="0" anchor="b">
                    <a:lnL w="38100" cap="flat" cmpd="sng" algn="ctr">
                      <a:solidFill>
                        <a:srgbClr val="FF0000"/>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accent1">
                        <a:alpha val="25000"/>
                      </a:schemeClr>
                    </a:solidFill>
                  </a:tcPr>
                </a:tc>
                <a:tc>
                  <a:txBody>
                    <a:bodyPr/>
                    <a:lstStyle/>
                    <a:p>
                      <a:pPr algn="r" fontAlgn="b"/>
                      <a:r>
                        <a:rPr lang="en-US" sz="1200" u="none" strike="noStrike" dirty="0">
                          <a:effectLst/>
                          <a:latin typeface="Tahoma"/>
                          <a:cs typeface="Tahoma"/>
                        </a:rPr>
                        <a:t>$1,000,000</a:t>
                      </a:r>
                      <a:endParaRPr lang="en-US" sz="1200" b="0" i="0" u="none" strike="noStrike" dirty="0">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accent1">
                        <a:alpha val="25000"/>
                      </a:schemeClr>
                    </a:solidFill>
                  </a:tcPr>
                </a:tc>
                <a:tc>
                  <a:txBody>
                    <a:bodyPr/>
                    <a:lstStyle/>
                    <a:p>
                      <a:pPr algn="r" fontAlgn="b"/>
                      <a:r>
                        <a:rPr lang="en-US" sz="1200" u="none" strike="noStrike" dirty="0">
                          <a:effectLst/>
                          <a:latin typeface="Tahoma"/>
                          <a:cs typeface="Tahoma"/>
                        </a:rPr>
                        <a:t>$333,333</a:t>
                      </a:r>
                      <a:endParaRPr lang="en-US" sz="1200" b="0" i="0" u="none" strike="noStrike" dirty="0">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accent1">
                        <a:alpha val="25000"/>
                      </a:schemeClr>
                    </a:solidFill>
                  </a:tcPr>
                </a:tc>
                <a:tc>
                  <a:txBody>
                    <a:bodyPr/>
                    <a:lstStyle/>
                    <a:p>
                      <a:pPr algn="r" fontAlgn="b"/>
                      <a:r>
                        <a:rPr lang="en-US" sz="1200" u="none" strike="noStrike" dirty="0">
                          <a:effectLst/>
                          <a:latin typeface="Tahoma"/>
                          <a:cs typeface="Tahoma"/>
                        </a:rPr>
                        <a:t>$200,000</a:t>
                      </a:r>
                      <a:endParaRPr lang="en-US" sz="1200" b="0" i="0" u="none" strike="noStrike" dirty="0">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accent1">
                        <a:alpha val="25000"/>
                      </a:schemeClr>
                    </a:solidFill>
                  </a:tcPr>
                </a:tc>
                <a:tc>
                  <a:txBody>
                    <a:bodyPr/>
                    <a:lstStyle/>
                    <a:p>
                      <a:pPr algn="r" fontAlgn="b"/>
                      <a:r>
                        <a:rPr lang="en-US" sz="1200" u="none" strike="noStrike" dirty="0">
                          <a:effectLst/>
                          <a:latin typeface="Tahoma"/>
                          <a:cs typeface="Tahoma"/>
                        </a:rPr>
                        <a:t>$3,500,000</a:t>
                      </a:r>
                      <a:endParaRPr lang="en-US" sz="1200" b="0" i="0" u="none" strike="noStrike" dirty="0">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accent1">
                        <a:alpha val="25000"/>
                      </a:schemeClr>
                    </a:solidFill>
                  </a:tcPr>
                </a:tc>
                <a:extLst>
                  <a:ext uri="{0D108BD9-81ED-4DB2-BD59-A6C34878D82A}">
                    <a16:rowId xmlns:a16="http://schemas.microsoft.com/office/drawing/2014/main" xmlns="" val="10002"/>
                  </a:ext>
                </a:extLst>
              </a:tr>
              <a:tr h="358698">
                <a:tc>
                  <a:txBody>
                    <a:bodyPr/>
                    <a:lstStyle/>
                    <a:p>
                      <a:pPr algn="ctr" fontAlgn="b"/>
                      <a:r>
                        <a:rPr lang="is-IS" sz="1200" u="none" strike="noStrike" dirty="0">
                          <a:effectLst/>
                          <a:latin typeface="Tahoma"/>
                          <a:cs typeface="Tahoma"/>
                        </a:rPr>
                        <a:t>2</a:t>
                      </a:r>
                      <a:endParaRPr lang="is-IS" sz="1200" b="0" i="0" u="none" strike="noStrike" dirty="0">
                        <a:effectLst/>
                        <a:latin typeface="Tahoma"/>
                        <a:cs typeface="Tahoma"/>
                      </a:endParaRPr>
                    </a:p>
                  </a:txBody>
                  <a:tcPr marL="12700" marR="12700" marT="12700" marB="0" anchor="b">
                    <a:lnR w="12700" cap="flat" cmpd="sng" algn="ctr">
                      <a:solidFill>
                        <a:prstClr val="black">
                          <a:lumMod val="50000"/>
                          <a:lumOff val="50000"/>
                        </a:prstClr>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c>
                  <a:txBody>
                    <a:bodyPr/>
                    <a:lstStyle/>
                    <a:p>
                      <a:pPr algn="r" fontAlgn="b"/>
                      <a:r>
                        <a:rPr lang="en-US" sz="1200" u="none" strike="noStrike" dirty="0">
                          <a:effectLst/>
                          <a:latin typeface="Tahoma"/>
                          <a:cs typeface="Tahoma"/>
                        </a:rPr>
                        <a:t>$500,000</a:t>
                      </a:r>
                      <a:endParaRPr lang="en-US" sz="1200" b="0" i="0" u="none" strike="noStrike" dirty="0">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c>
                  <a:txBody>
                    <a:bodyPr/>
                    <a:lstStyle/>
                    <a:p>
                      <a:pPr algn="r" fontAlgn="b"/>
                      <a:r>
                        <a:rPr lang="en-US" sz="1200" u="none" strike="noStrike" dirty="0">
                          <a:effectLst/>
                          <a:latin typeface="Tahoma"/>
                          <a:cs typeface="Tahoma"/>
                        </a:rPr>
                        <a:t>$166,667</a:t>
                      </a:r>
                      <a:endParaRPr lang="en-US" sz="1200" b="0" i="0" u="none" strike="noStrike" dirty="0">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c>
                  <a:txBody>
                    <a:bodyPr/>
                    <a:lstStyle/>
                    <a:p>
                      <a:pPr algn="r" fontAlgn="b"/>
                      <a:r>
                        <a:rPr lang="en-US" sz="1200" u="none" strike="noStrike" dirty="0">
                          <a:effectLst/>
                          <a:latin typeface="Tahoma"/>
                          <a:cs typeface="Tahoma"/>
                        </a:rPr>
                        <a:t>$100,000</a:t>
                      </a:r>
                      <a:endParaRPr lang="en-US" sz="1200" b="0" i="0" u="none" strike="noStrike" dirty="0">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c>
                  <a:txBody>
                    <a:bodyPr/>
                    <a:lstStyle/>
                    <a:p>
                      <a:pPr algn="r" fontAlgn="b"/>
                      <a:r>
                        <a:rPr lang="en-US" sz="1200" u="none" strike="noStrike" dirty="0">
                          <a:effectLst/>
                          <a:latin typeface="Tahoma"/>
                          <a:cs typeface="Tahoma"/>
                        </a:rPr>
                        <a:t>$4,500,000</a:t>
                      </a:r>
                      <a:endParaRPr lang="en-US" sz="1200" b="0" i="0" u="none" strike="noStrike" dirty="0">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T w="38100" cap="flat" cmpd="sng" algn="ctr">
                      <a:solidFill>
                        <a:srgbClr val="FF0000"/>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xmlns="" val="10003"/>
                  </a:ext>
                </a:extLst>
              </a:tr>
              <a:tr h="358698">
                <a:tc>
                  <a:txBody>
                    <a:bodyPr/>
                    <a:lstStyle/>
                    <a:p>
                      <a:pPr algn="ctr" fontAlgn="b"/>
                      <a:r>
                        <a:rPr lang="is-IS" sz="1200" u="none" strike="noStrike" dirty="0">
                          <a:effectLst/>
                          <a:latin typeface="Tahoma"/>
                          <a:cs typeface="Tahoma"/>
                        </a:rPr>
                        <a:t>2</a:t>
                      </a:r>
                      <a:endParaRPr lang="is-IS" sz="1200" b="0" i="0" u="none" strike="noStrike" dirty="0">
                        <a:effectLst/>
                        <a:latin typeface="Tahoma"/>
                        <a:cs typeface="Tahoma"/>
                      </a:endParaRPr>
                    </a:p>
                  </a:txBody>
                  <a:tcPr marL="12700" marR="12700" marT="12700" marB="0" anchor="b">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chemeClr val="accent1">
                        <a:alpha val="25000"/>
                      </a:schemeClr>
                    </a:solidFill>
                  </a:tcPr>
                </a:tc>
                <a:tc>
                  <a:txBody>
                    <a:bodyPr/>
                    <a:lstStyle/>
                    <a:p>
                      <a:pPr algn="r" fontAlgn="b"/>
                      <a:r>
                        <a:rPr lang="en-US" sz="1200" u="none" strike="noStrike" dirty="0">
                          <a:effectLst/>
                          <a:latin typeface="Tahoma"/>
                          <a:cs typeface="Tahoma"/>
                        </a:rPr>
                        <a:t>$250,000</a:t>
                      </a:r>
                      <a:endParaRPr lang="en-US" sz="1200" b="0" i="0" u="none" strike="noStrike" dirty="0">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chemeClr val="accent1">
                        <a:alpha val="25000"/>
                      </a:schemeClr>
                    </a:solidFill>
                  </a:tcPr>
                </a:tc>
                <a:tc>
                  <a:txBody>
                    <a:bodyPr/>
                    <a:lstStyle/>
                    <a:p>
                      <a:pPr algn="r" fontAlgn="b"/>
                      <a:r>
                        <a:rPr lang="en-US" sz="1200" u="none" strike="noStrike" dirty="0">
                          <a:effectLst/>
                          <a:latin typeface="Tahoma"/>
                          <a:cs typeface="Tahoma"/>
                        </a:rPr>
                        <a:t>$83,333</a:t>
                      </a:r>
                      <a:endParaRPr lang="en-US" sz="1200" b="0" i="0" u="none" strike="noStrike" dirty="0">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chemeClr val="accent1">
                        <a:alpha val="25000"/>
                      </a:schemeClr>
                    </a:solidFill>
                  </a:tcPr>
                </a:tc>
                <a:tc>
                  <a:txBody>
                    <a:bodyPr/>
                    <a:lstStyle/>
                    <a:p>
                      <a:pPr algn="r" fontAlgn="b"/>
                      <a:r>
                        <a:rPr lang="en-US" sz="1200" u="none" strike="noStrike" dirty="0">
                          <a:effectLst/>
                          <a:latin typeface="Tahoma"/>
                          <a:cs typeface="Tahoma"/>
                        </a:rPr>
                        <a:t>$50,000</a:t>
                      </a:r>
                      <a:endParaRPr lang="en-US" sz="1200" b="0" i="0" u="none" strike="noStrike" dirty="0">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chemeClr val="accent1">
                        <a:alpha val="25000"/>
                      </a:schemeClr>
                    </a:solidFill>
                  </a:tcPr>
                </a:tc>
                <a:tc>
                  <a:txBody>
                    <a:bodyPr/>
                    <a:lstStyle/>
                    <a:p>
                      <a:pPr algn="r" fontAlgn="b"/>
                      <a:r>
                        <a:rPr lang="en-US" sz="1200" u="none" strike="noStrike" dirty="0">
                          <a:effectLst/>
                          <a:latin typeface="Tahoma"/>
                          <a:cs typeface="Tahoma"/>
                        </a:rPr>
                        <a:t>$5,000,000</a:t>
                      </a:r>
                      <a:endParaRPr lang="en-US" sz="1200" b="0" i="0" u="none" strike="noStrike" dirty="0">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chemeClr val="accent1">
                        <a:alpha val="25000"/>
                      </a:schemeClr>
                    </a:solidFill>
                  </a:tcPr>
                </a:tc>
                <a:extLst>
                  <a:ext uri="{0D108BD9-81ED-4DB2-BD59-A6C34878D82A}">
                    <a16:rowId xmlns:a16="http://schemas.microsoft.com/office/drawing/2014/main" xmlns="" val="10004"/>
                  </a:ext>
                </a:extLst>
              </a:tr>
              <a:tr h="358698">
                <a:tc>
                  <a:txBody>
                    <a:bodyPr/>
                    <a:lstStyle/>
                    <a:p>
                      <a:pPr algn="ctr" fontAlgn="b"/>
                      <a:r>
                        <a:rPr lang="en-US" sz="1200" u="none" strike="noStrike" dirty="0">
                          <a:effectLst/>
                          <a:latin typeface="Tahoma"/>
                          <a:cs typeface="Tahoma"/>
                        </a:rPr>
                        <a:t>3</a:t>
                      </a:r>
                      <a:endParaRPr lang="en-US" sz="1200" b="0" i="0" u="none" strike="noStrike" dirty="0">
                        <a:effectLst/>
                        <a:latin typeface="Tahoma"/>
                        <a:cs typeface="Tahoma"/>
                      </a:endParaRPr>
                    </a:p>
                  </a:txBody>
                  <a:tcPr marL="12700" marR="12700" marT="12700" marB="0" anchor="b">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c>
                  <a:txBody>
                    <a:bodyPr/>
                    <a:lstStyle/>
                    <a:p>
                      <a:pPr algn="r" fontAlgn="b"/>
                      <a:r>
                        <a:rPr lang="en-US" sz="1200" u="none" strike="noStrike">
                          <a:effectLst/>
                          <a:latin typeface="Tahoma"/>
                          <a:cs typeface="Tahoma"/>
                        </a:rPr>
                        <a:t>$100,000</a:t>
                      </a:r>
                      <a:endParaRPr lang="en-US" sz="1200" b="0" i="0" u="none" strike="noStrike">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c>
                  <a:txBody>
                    <a:bodyPr/>
                    <a:lstStyle/>
                    <a:p>
                      <a:pPr algn="r" fontAlgn="b"/>
                      <a:r>
                        <a:rPr lang="en-US" sz="1200" u="none" strike="noStrike">
                          <a:effectLst/>
                          <a:latin typeface="Tahoma"/>
                          <a:cs typeface="Tahoma"/>
                        </a:rPr>
                        <a:t>$33,333</a:t>
                      </a:r>
                      <a:endParaRPr lang="en-US" sz="1200" b="0" i="0" u="none" strike="noStrike">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c>
                  <a:txBody>
                    <a:bodyPr/>
                    <a:lstStyle/>
                    <a:p>
                      <a:pPr algn="r" fontAlgn="b"/>
                      <a:r>
                        <a:rPr lang="en-US" sz="1200" u="none" strike="noStrike">
                          <a:effectLst/>
                          <a:latin typeface="Tahoma"/>
                          <a:cs typeface="Tahoma"/>
                        </a:rPr>
                        <a:t>$20,000</a:t>
                      </a:r>
                      <a:endParaRPr lang="en-US" sz="1200" b="0" i="0" u="none" strike="noStrike">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c>
                  <a:txBody>
                    <a:bodyPr/>
                    <a:lstStyle/>
                    <a:p>
                      <a:pPr algn="r" fontAlgn="b"/>
                      <a:r>
                        <a:rPr lang="en-US" sz="1200" u="none" strike="noStrike" dirty="0">
                          <a:effectLst/>
                          <a:latin typeface="Tahoma"/>
                          <a:cs typeface="Tahoma"/>
                        </a:rPr>
                        <a:t>$5,300,000</a:t>
                      </a:r>
                      <a:endParaRPr lang="en-US" sz="1200" b="0" i="0" u="none" strike="noStrike" dirty="0">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xmlns="" val="10005"/>
                  </a:ext>
                </a:extLst>
              </a:tr>
              <a:tr h="358698">
                <a:tc>
                  <a:txBody>
                    <a:bodyPr/>
                    <a:lstStyle/>
                    <a:p>
                      <a:pPr algn="ctr" fontAlgn="b"/>
                      <a:r>
                        <a:rPr lang="en-US" sz="1200" u="none" strike="noStrike" dirty="0">
                          <a:effectLst/>
                          <a:latin typeface="Tahoma"/>
                          <a:cs typeface="Tahoma"/>
                        </a:rPr>
                        <a:t>3</a:t>
                      </a:r>
                      <a:endParaRPr lang="en-US" sz="1200" b="0" i="0" u="none" strike="noStrike" dirty="0">
                        <a:effectLst/>
                        <a:latin typeface="Tahoma"/>
                        <a:cs typeface="Tahoma"/>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rgbClr val="8CD600">
                        <a:alpha val="25000"/>
                      </a:srgbClr>
                    </a:solidFill>
                  </a:tcPr>
                </a:tc>
                <a:tc>
                  <a:txBody>
                    <a:bodyPr/>
                    <a:lstStyle/>
                    <a:p>
                      <a:pPr algn="r" fontAlgn="b"/>
                      <a:r>
                        <a:rPr lang="en-US" sz="1200" u="none" strike="noStrike">
                          <a:effectLst/>
                          <a:latin typeface="Tahoma"/>
                          <a:cs typeface="Tahoma"/>
                        </a:rPr>
                        <a:t>$75,000</a:t>
                      </a:r>
                      <a:endParaRPr lang="en-US" sz="1200" b="0" i="0" u="none" strike="noStrike">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rgbClr val="8CD600">
                        <a:alpha val="25000"/>
                      </a:srgbClr>
                    </a:solidFill>
                  </a:tcPr>
                </a:tc>
                <a:tc>
                  <a:txBody>
                    <a:bodyPr/>
                    <a:lstStyle/>
                    <a:p>
                      <a:pPr algn="r" fontAlgn="b"/>
                      <a:r>
                        <a:rPr lang="en-US" sz="1200" u="none" strike="noStrike" dirty="0">
                          <a:effectLst/>
                          <a:latin typeface="Tahoma"/>
                          <a:cs typeface="Tahoma"/>
                        </a:rPr>
                        <a:t>$25,000</a:t>
                      </a:r>
                      <a:endParaRPr lang="en-US" sz="1200" b="0" i="0" u="none" strike="noStrike" dirty="0">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rgbClr val="8CD600">
                        <a:alpha val="25000"/>
                      </a:srgbClr>
                    </a:solidFill>
                  </a:tcPr>
                </a:tc>
                <a:tc>
                  <a:txBody>
                    <a:bodyPr/>
                    <a:lstStyle/>
                    <a:p>
                      <a:pPr algn="r" fontAlgn="b"/>
                      <a:r>
                        <a:rPr lang="en-US" sz="1200" u="none" strike="noStrike">
                          <a:effectLst/>
                          <a:latin typeface="Tahoma"/>
                          <a:cs typeface="Tahoma"/>
                        </a:rPr>
                        <a:t>$15,000</a:t>
                      </a:r>
                      <a:endParaRPr lang="en-US" sz="1200" b="0" i="0" u="none" strike="noStrike">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rgbClr val="8CD600">
                        <a:alpha val="25000"/>
                      </a:srgbClr>
                    </a:solidFill>
                  </a:tcPr>
                </a:tc>
                <a:tc>
                  <a:txBody>
                    <a:bodyPr/>
                    <a:lstStyle/>
                    <a:p>
                      <a:pPr algn="r" fontAlgn="b"/>
                      <a:r>
                        <a:rPr lang="en-US" sz="1200" u="none" strike="noStrike" dirty="0">
                          <a:effectLst/>
                          <a:latin typeface="Tahoma"/>
                          <a:cs typeface="Tahoma"/>
                        </a:rPr>
                        <a:t>$5,525,000</a:t>
                      </a:r>
                      <a:endParaRPr lang="en-US" sz="1200" b="0" i="0" u="none" strike="noStrike" dirty="0">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rgbClr val="8CD600">
                        <a:alpha val="25000"/>
                      </a:srgbClr>
                    </a:solidFill>
                  </a:tcPr>
                </a:tc>
                <a:extLst>
                  <a:ext uri="{0D108BD9-81ED-4DB2-BD59-A6C34878D82A}">
                    <a16:rowId xmlns:a16="http://schemas.microsoft.com/office/drawing/2014/main" xmlns="" val="10006"/>
                  </a:ext>
                </a:extLst>
              </a:tr>
              <a:tr h="358698">
                <a:tc>
                  <a:txBody>
                    <a:bodyPr/>
                    <a:lstStyle/>
                    <a:p>
                      <a:pPr algn="ctr" fontAlgn="b"/>
                      <a:r>
                        <a:rPr lang="en-US" sz="1200" u="none" strike="noStrike" dirty="0">
                          <a:effectLst/>
                          <a:latin typeface="Tahoma"/>
                          <a:cs typeface="Tahoma"/>
                        </a:rPr>
                        <a:t>4</a:t>
                      </a:r>
                      <a:endParaRPr lang="en-US" sz="1200" b="0" i="0" u="none" strike="noStrike" dirty="0">
                        <a:effectLst/>
                        <a:latin typeface="Tahoma"/>
                        <a:cs typeface="Tahoma"/>
                      </a:endParaRPr>
                    </a:p>
                  </a:txBody>
                  <a:tcPr marL="12700" marR="12700" marT="12700" marB="0" anchor="b">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c>
                  <a:txBody>
                    <a:bodyPr/>
                    <a:lstStyle/>
                    <a:p>
                      <a:pPr algn="r" fontAlgn="b"/>
                      <a:r>
                        <a:rPr lang="en-US" sz="1200" u="none" strike="noStrike">
                          <a:effectLst/>
                          <a:latin typeface="Tahoma"/>
                          <a:cs typeface="Tahoma"/>
                        </a:rPr>
                        <a:t>$50,000</a:t>
                      </a:r>
                      <a:endParaRPr lang="en-US" sz="1200" b="0" i="0" u="none" strike="noStrike">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c>
                  <a:txBody>
                    <a:bodyPr/>
                    <a:lstStyle/>
                    <a:p>
                      <a:pPr algn="r" fontAlgn="b"/>
                      <a:r>
                        <a:rPr lang="en-US" sz="1200" u="none" strike="noStrike">
                          <a:effectLst/>
                          <a:latin typeface="Tahoma"/>
                          <a:cs typeface="Tahoma"/>
                        </a:rPr>
                        <a:t>$16,667</a:t>
                      </a:r>
                      <a:endParaRPr lang="en-US" sz="1200" b="0" i="0" u="none" strike="noStrike">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c>
                  <a:txBody>
                    <a:bodyPr/>
                    <a:lstStyle/>
                    <a:p>
                      <a:pPr algn="r" fontAlgn="b"/>
                      <a:r>
                        <a:rPr lang="en-US" sz="1200" u="none" strike="noStrike" dirty="0">
                          <a:effectLst/>
                          <a:latin typeface="Tahoma"/>
                          <a:cs typeface="Tahoma"/>
                        </a:rPr>
                        <a:t>$10,000</a:t>
                      </a:r>
                      <a:endParaRPr lang="en-US" sz="1200" b="0" i="0" u="none" strike="noStrike" dirty="0">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c>
                  <a:txBody>
                    <a:bodyPr/>
                    <a:lstStyle/>
                    <a:p>
                      <a:pPr algn="r" fontAlgn="b"/>
                      <a:r>
                        <a:rPr lang="en-US" sz="1200" u="none" strike="noStrike">
                          <a:effectLst/>
                          <a:latin typeface="Tahoma"/>
                          <a:cs typeface="Tahoma"/>
                        </a:rPr>
                        <a:t>$5,725,000</a:t>
                      </a:r>
                      <a:endParaRPr lang="en-US" sz="1200" b="0" i="0" u="none" strike="noStrike">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xmlns="" val="10007"/>
                  </a:ext>
                </a:extLst>
              </a:tr>
              <a:tr h="358698">
                <a:tc>
                  <a:txBody>
                    <a:bodyPr/>
                    <a:lstStyle/>
                    <a:p>
                      <a:pPr algn="ctr" fontAlgn="b"/>
                      <a:r>
                        <a:rPr lang="en-US" sz="1200" u="none" strike="noStrike" dirty="0">
                          <a:effectLst/>
                          <a:latin typeface="Tahoma"/>
                          <a:cs typeface="Tahoma"/>
                        </a:rPr>
                        <a:t>6</a:t>
                      </a:r>
                      <a:endParaRPr lang="en-US" sz="1200" b="0" i="0" u="none" strike="noStrike" dirty="0">
                        <a:effectLst/>
                        <a:latin typeface="Tahoma"/>
                        <a:cs typeface="Tahoma"/>
                      </a:endParaRPr>
                    </a:p>
                  </a:txBody>
                  <a:tcPr marL="12700" marR="12700" marT="12700" marB="0" anchor="b">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rgbClr val="8CD600">
                        <a:alpha val="25000"/>
                      </a:srgbClr>
                    </a:solidFill>
                  </a:tcPr>
                </a:tc>
                <a:tc>
                  <a:txBody>
                    <a:bodyPr/>
                    <a:lstStyle/>
                    <a:p>
                      <a:pPr algn="r" fontAlgn="b"/>
                      <a:r>
                        <a:rPr lang="en-US" sz="1200" u="none" strike="noStrike" dirty="0">
                          <a:effectLst/>
                          <a:latin typeface="Tahoma"/>
                          <a:cs typeface="Tahoma"/>
                        </a:rPr>
                        <a:t>$25,000</a:t>
                      </a:r>
                      <a:endParaRPr lang="en-US" sz="1200" b="0" i="0" u="none" strike="noStrike" dirty="0">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rgbClr val="8CD600">
                        <a:alpha val="25000"/>
                      </a:srgbClr>
                    </a:solidFill>
                  </a:tcPr>
                </a:tc>
                <a:tc>
                  <a:txBody>
                    <a:bodyPr/>
                    <a:lstStyle/>
                    <a:p>
                      <a:pPr algn="r" fontAlgn="b"/>
                      <a:r>
                        <a:rPr lang="en-US" sz="1200" u="none" strike="noStrike" dirty="0">
                          <a:effectLst/>
                          <a:latin typeface="Tahoma"/>
                          <a:cs typeface="Tahoma"/>
                        </a:rPr>
                        <a:t>$8,333</a:t>
                      </a:r>
                      <a:endParaRPr lang="en-US" sz="1200" b="0" i="0" u="none" strike="noStrike" dirty="0">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rgbClr val="8CD600">
                        <a:alpha val="25000"/>
                      </a:srgbClr>
                    </a:solidFill>
                  </a:tcPr>
                </a:tc>
                <a:tc>
                  <a:txBody>
                    <a:bodyPr/>
                    <a:lstStyle/>
                    <a:p>
                      <a:pPr algn="r" fontAlgn="b"/>
                      <a:r>
                        <a:rPr lang="en-US" sz="1200" u="none" strike="noStrike" dirty="0">
                          <a:effectLst/>
                          <a:latin typeface="Tahoma"/>
                          <a:cs typeface="Tahoma"/>
                        </a:rPr>
                        <a:t>$5,000</a:t>
                      </a:r>
                      <a:endParaRPr lang="en-US" sz="1200" b="0" i="0" u="none" strike="noStrike" dirty="0">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rgbClr val="8CD600">
                        <a:alpha val="25000"/>
                      </a:srgbClr>
                    </a:solidFill>
                  </a:tcPr>
                </a:tc>
                <a:tc>
                  <a:txBody>
                    <a:bodyPr/>
                    <a:lstStyle/>
                    <a:p>
                      <a:pPr algn="r" fontAlgn="b"/>
                      <a:r>
                        <a:rPr lang="en-US" sz="1200" u="none" strike="noStrike" dirty="0">
                          <a:effectLst/>
                          <a:latin typeface="Tahoma"/>
                          <a:cs typeface="Tahoma"/>
                        </a:rPr>
                        <a:t>$5,875,000</a:t>
                      </a:r>
                      <a:endParaRPr lang="en-US" sz="1200" b="0" i="0" u="none" strike="noStrike" dirty="0">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rgbClr val="8CD600">
                        <a:alpha val="25000"/>
                      </a:srgbClr>
                    </a:solidFill>
                  </a:tcPr>
                </a:tc>
                <a:extLst>
                  <a:ext uri="{0D108BD9-81ED-4DB2-BD59-A6C34878D82A}">
                    <a16:rowId xmlns:a16="http://schemas.microsoft.com/office/drawing/2014/main" xmlns="" val="10008"/>
                  </a:ext>
                </a:extLst>
              </a:tr>
              <a:tr h="358698">
                <a:tc>
                  <a:txBody>
                    <a:bodyPr/>
                    <a:lstStyle/>
                    <a:p>
                      <a:pPr algn="ctr" fontAlgn="b"/>
                      <a:r>
                        <a:rPr lang="en-US" sz="1200" u="none" strike="noStrike" dirty="0">
                          <a:effectLst/>
                          <a:latin typeface="Tahoma"/>
                          <a:cs typeface="Tahoma"/>
                        </a:rPr>
                        <a:t>6</a:t>
                      </a:r>
                      <a:endParaRPr lang="en-US" sz="1200" b="0" i="0" u="none" strike="noStrike" dirty="0">
                        <a:effectLst/>
                        <a:latin typeface="Tahoma"/>
                        <a:cs typeface="Tahoma"/>
                      </a:endParaRPr>
                    </a:p>
                  </a:txBody>
                  <a:tcPr marL="12700" marR="12700" marT="12700" marB="0" anchor="b">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c>
                  <a:txBody>
                    <a:bodyPr/>
                    <a:lstStyle/>
                    <a:p>
                      <a:pPr algn="r" fontAlgn="b"/>
                      <a:r>
                        <a:rPr lang="en-US" sz="1200" u="none" strike="noStrike">
                          <a:effectLst/>
                          <a:latin typeface="Tahoma"/>
                          <a:cs typeface="Tahoma"/>
                        </a:rPr>
                        <a:t>$10,000</a:t>
                      </a:r>
                      <a:endParaRPr lang="en-US" sz="1200" b="0" i="0" u="none" strike="noStrike">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c>
                  <a:txBody>
                    <a:bodyPr/>
                    <a:lstStyle/>
                    <a:p>
                      <a:pPr algn="r" fontAlgn="b"/>
                      <a:r>
                        <a:rPr lang="en-US" sz="1200" u="none" strike="noStrike">
                          <a:effectLst/>
                          <a:latin typeface="Tahoma"/>
                          <a:cs typeface="Tahoma"/>
                        </a:rPr>
                        <a:t>$3,333</a:t>
                      </a:r>
                      <a:endParaRPr lang="en-US" sz="1200" b="0" i="0" u="none" strike="noStrike">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c>
                  <a:txBody>
                    <a:bodyPr/>
                    <a:lstStyle/>
                    <a:p>
                      <a:pPr algn="r" fontAlgn="b"/>
                      <a:r>
                        <a:rPr lang="en-US" sz="1200" u="none" strike="noStrike">
                          <a:effectLst/>
                          <a:latin typeface="Tahoma"/>
                          <a:cs typeface="Tahoma"/>
                        </a:rPr>
                        <a:t>$2,000</a:t>
                      </a:r>
                      <a:endParaRPr lang="en-US" sz="1200" b="0" i="0" u="none" strike="noStrike">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c>
                  <a:txBody>
                    <a:bodyPr/>
                    <a:lstStyle/>
                    <a:p>
                      <a:pPr algn="r" fontAlgn="b"/>
                      <a:r>
                        <a:rPr lang="en-US" sz="1200" u="none" strike="noStrike" dirty="0">
                          <a:effectLst/>
                          <a:latin typeface="Tahoma"/>
                          <a:cs typeface="Tahoma"/>
                        </a:rPr>
                        <a:t>$5,935,000</a:t>
                      </a:r>
                      <a:endParaRPr lang="en-US" sz="1200" b="0" i="0" u="none" strike="noStrike" dirty="0">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xmlns="" val="10009"/>
                  </a:ext>
                </a:extLst>
              </a:tr>
              <a:tr h="358698">
                <a:tc>
                  <a:txBody>
                    <a:bodyPr/>
                    <a:lstStyle/>
                    <a:p>
                      <a:pPr algn="ctr" fontAlgn="b"/>
                      <a:r>
                        <a:rPr lang="en-US" sz="1200" u="none" strike="noStrike" dirty="0">
                          <a:effectLst/>
                          <a:latin typeface="Tahoma"/>
                          <a:cs typeface="Tahoma"/>
                        </a:rPr>
                        <a:t>10</a:t>
                      </a:r>
                      <a:endParaRPr lang="en-US" sz="1200" b="0" i="0" u="none" strike="noStrike" dirty="0">
                        <a:effectLst/>
                        <a:latin typeface="Tahoma"/>
                        <a:cs typeface="Tahoma"/>
                      </a:endParaRPr>
                    </a:p>
                  </a:txBody>
                  <a:tcPr marL="12700" marR="12700" marT="12700" marB="0" anchor="b">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rgbClr val="8CD600">
                        <a:alpha val="25000"/>
                      </a:srgbClr>
                    </a:solidFill>
                  </a:tcPr>
                </a:tc>
                <a:tc>
                  <a:txBody>
                    <a:bodyPr/>
                    <a:lstStyle/>
                    <a:p>
                      <a:pPr algn="r" fontAlgn="b"/>
                      <a:r>
                        <a:rPr lang="en-US" sz="1200" u="none" strike="noStrike" dirty="0">
                          <a:effectLst/>
                          <a:latin typeface="Tahoma"/>
                          <a:cs typeface="Tahoma"/>
                        </a:rPr>
                        <a:t>$5,000</a:t>
                      </a:r>
                      <a:endParaRPr lang="en-US" sz="1200" b="0" i="0" u="none" strike="noStrike" dirty="0">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rgbClr val="8CD600">
                        <a:alpha val="25000"/>
                      </a:srgbClr>
                    </a:solidFill>
                  </a:tcPr>
                </a:tc>
                <a:tc>
                  <a:txBody>
                    <a:bodyPr/>
                    <a:lstStyle/>
                    <a:p>
                      <a:pPr algn="r" fontAlgn="b"/>
                      <a:r>
                        <a:rPr lang="en-US" sz="1200" u="none" strike="noStrike" dirty="0">
                          <a:effectLst/>
                          <a:latin typeface="Tahoma"/>
                          <a:cs typeface="Tahoma"/>
                        </a:rPr>
                        <a:t>$1,667</a:t>
                      </a:r>
                      <a:endParaRPr lang="en-US" sz="1200" b="0" i="0" u="none" strike="noStrike" dirty="0">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rgbClr val="8CD600">
                        <a:alpha val="25000"/>
                      </a:srgbClr>
                    </a:solidFill>
                  </a:tcPr>
                </a:tc>
                <a:tc>
                  <a:txBody>
                    <a:bodyPr/>
                    <a:lstStyle/>
                    <a:p>
                      <a:pPr algn="r" fontAlgn="b"/>
                      <a:r>
                        <a:rPr lang="en-US" sz="1200" u="none" strike="noStrike" dirty="0">
                          <a:effectLst/>
                          <a:latin typeface="Tahoma"/>
                          <a:cs typeface="Tahoma"/>
                        </a:rPr>
                        <a:t>$1,000</a:t>
                      </a:r>
                      <a:endParaRPr lang="en-US" sz="1200" b="0" i="0" u="none" strike="noStrike" dirty="0">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rgbClr val="8CD600">
                        <a:alpha val="25000"/>
                      </a:srgbClr>
                    </a:solidFill>
                  </a:tcPr>
                </a:tc>
                <a:tc>
                  <a:txBody>
                    <a:bodyPr/>
                    <a:lstStyle/>
                    <a:p>
                      <a:pPr algn="r" fontAlgn="b"/>
                      <a:r>
                        <a:rPr lang="en-US" sz="1200" u="none" strike="noStrike" dirty="0">
                          <a:effectLst/>
                          <a:latin typeface="Tahoma"/>
                          <a:cs typeface="Tahoma"/>
                        </a:rPr>
                        <a:t>$5,985,000</a:t>
                      </a:r>
                      <a:endParaRPr lang="en-US" sz="1200" b="0" i="0" u="none" strike="noStrike" dirty="0">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rgbClr val="8CD600">
                        <a:alpha val="25000"/>
                      </a:srgbClr>
                    </a:solidFill>
                  </a:tcPr>
                </a:tc>
                <a:extLst>
                  <a:ext uri="{0D108BD9-81ED-4DB2-BD59-A6C34878D82A}">
                    <a16:rowId xmlns:a16="http://schemas.microsoft.com/office/drawing/2014/main" xmlns="" val="10010"/>
                  </a:ext>
                </a:extLst>
              </a:tr>
              <a:tr h="358698">
                <a:tc>
                  <a:txBody>
                    <a:bodyPr/>
                    <a:lstStyle/>
                    <a:p>
                      <a:pPr algn="ctr" fontAlgn="b"/>
                      <a:r>
                        <a:rPr lang="en-US" sz="1200" u="none" strike="noStrike" dirty="0">
                          <a:effectLst/>
                          <a:latin typeface="Tahoma"/>
                          <a:cs typeface="Tahoma"/>
                        </a:rPr>
                        <a:t>15</a:t>
                      </a:r>
                      <a:endParaRPr lang="en-US" sz="1200" b="0" i="0" u="none" strike="noStrike" dirty="0">
                        <a:effectLst/>
                        <a:latin typeface="Tahoma"/>
                        <a:cs typeface="Tahoma"/>
                      </a:endParaRPr>
                    </a:p>
                  </a:txBody>
                  <a:tcPr marL="12700" marR="12700" marT="12700" marB="0" anchor="b">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tcPr>
                </a:tc>
                <a:tc>
                  <a:txBody>
                    <a:bodyPr/>
                    <a:lstStyle/>
                    <a:p>
                      <a:pPr algn="r" fontAlgn="b"/>
                      <a:r>
                        <a:rPr lang="en-US" sz="1200" u="none" strike="noStrike">
                          <a:effectLst/>
                          <a:latin typeface="Tahoma"/>
                          <a:cs typeface="Tahoma"/>
                        </a:rPr>
                        <a:t>$1,000</a:t>
                      </a:r>
                      <a:endParaRPr lang="en-US" sz="1200" b="0" i="0" u="none" strike="noStrike">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tcPr>
                </a:tc>
                <a:tc>
                  <a:txBody>
                    <a:bodyPr/>
                    <a:lstStyle/>
                    <a:p>
                      <a:pPr algn="r" fontAlgn="b"/>
                      <a:r>
                        <a:rPr lang="en-US" sz="1200" u="none" strike="noStrike">
                          <a:effectLst/>
                          <a:latin typeface="Tahoma"/>
                          <a:cs typeface="Tahoma"/>
                        </a:rPr>
                        <a:t>$333</a:t>
                      </a:r>
                      <a:endParaRPr lang="en-US" sz="1200" b="0" i="0" u="none" strike="noStrike">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tcPr>
                </a:tc>
                <a:tc>
                  <a:txBody>
                    <a:bodyPr/>
                    <a:lstStyle/>
                    <a:p>
                      <a:pPr algn="r" fontAlgn="b"/>
                      <a:r>
                        <a:rPr lang="en-US" sz="1200" u="none" strike="noStrike" dirty="0">
                          <a:effectLst/>
                          <a:latin typeface="Tahoma"/>
                          <a:cs typeface="Tahoma"/>
                        </a:rPr>
                        <a:t>$200</a:t>
                      </a:r>
                      <a:endParaRPr lang="en-US" sz="1200" b="0" i="0" u="none" strike="noStrike" dirty="0">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tcPr>
                </a:tc>
                <a:tc>
                  <a:txBody>
                    <a:bodyPr/>
                    <a:lstStyle/>
                    <a:p>
                      <a:pPr algn="r" fontAlgn="b"/>
                      <a:r>
                        <a:rPr lang="en-US" sz="1200" u="none" strike="noStrike" dirty="0">
                          <a:effectLst/>
                          <a:latin typeface="Tahoma"/>
                          <a:cs typeface="Tahoma"/>
                        </a:rPr>
                        <a:t>$6,000,000</a:t>
                      </a:r>
                      <a:endParaRPr lang="en-US" sz="1200" b="0" i="0" u="none" strike="noStrike" dirty="0">
                        <a:effectLst/>
                        <a:latin typeface="Tahoma"/>
                        <a:cs typeface="Tahoma"/>
                      </a:endParaRPr>
                    </a:p>
                  </a:txBody>
                  <a:tcPr marL="12700" marR="12700" marT="12700" marB="0" anchor="b">
                    <a:lnL w="12700" cap="flat" cmpd="sng" algn="ctr">
                      <a:solidFill>
                        <a:prstClr val="black">
                          <a:lumMod val="50000"/>
                          <a:lumOff val="50000"/>
                        </a:prstClr>
                      </a:solidFill>
                      <a:prstDash val="solid"/>
                      <a:round/>
                      <a:headEnd type="none" w="med" len="med"/>
                      <a:tailEnd type="none" w="med" len="med"/>
                    </a:lnL>
                    <a:lnT w="12700" cap="flat" cmpd="sng" algn="ctr">
                      <a:solidFill>
                        <a:prstClr val="black">
                          <a:lumMod val="50000"/>
                          <a:lumOff val="50000"/>
                        </a:prstClr>
                      </a:solidFill>
                      <a:prstDash val="solid"/>
                      <a:round/>
                      <a:headEnd type="none" w="med" len="med"/>
                      <a:tailEnd type="none" w="med" len="med"/>
                    </a:lnT>
                  </a:tcP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val="32603790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840AD33-C578-624F-BA43-B66C0305A905}" type="slidenum">
              <a:rPr lang="en-US" sz="1200">
                <a:solidFill>
                  <a:srgbClr val="898989"/>
                </a:solidFill>
                <a:latin typeface="Calibri" charset="0"/>
              </a:rPr>
              <a:pPr eaLnBrk="1" hangingPunct="1"/>
              <a:t>24</a:t>
            </a:fld>
            <a:endParaRPr lang="en-US" sz="1200">
              <a:solidFill>
                <a:srgbClr val="898989"/>
              </a:solidFill>
              <a:latin typeface="Calibri" charset="0"/>
            </a:endParaRPr>
          </a:p>
        </p:txBody>
      </p:sp>
      <p:sp>
        <p:nvSpPr>
          <p:cNvPr id="4" name="Text Box 7"/>
          <p:cNvSpPr txBox="1">
            <a:spLocks noChangeArrowheads="1"/>
          </p:cNvSpPr>
          <p:nvPr/>
        </p:nvSpPr>
        <p:spPr bwMode="auto">
          <a:xfrm>
            <a:off x="993913" y="1291220"/>
            <a:ext cx="7636864" cy="51706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algn="just" eaLnBrk="1" hangingPunct="1">
              <a:buClr>
                <a:schemeClr val="accent1"/>
              </a:buClr>
              <a:buFont typeface="Wingdings" charset="2"/>
              <a:buChar char="Ø"/>
              <a:defRPr/>
            </a:pPr>
            <a:endParaRPr lang="en-US" sz="2000" dirty="0">
              <a:latin typeface="Tahoma"/>
              <a:cs typeface="Tahoma"/>
            </a:endParaRPr>
          </a:p>
          <a:p>
            <a:pPr marL="342900" indent="-342900" eaLnBrk="1" hangingPunct="1">
              <a:buClr>
                <a:schemeClr val="accent1"/>
              </a:buClr>
              <a:buFont typeface="Arial"/>
              <a:buChar char="•"/>
              <a:defRPr/>
            </a:pPr>
            <a:r>
              <a:rPr lang="en-US" sz="2000" b="1" dirty="0">
                <a:latin typeface="Tahoma"/>
                <a:cs typeface="Tahoma"/>
              </a:rPr>
              <a:t>Case Development </a:t>
            </a:r>
            <a:r>
              <a:rPr lang="mr-IN" sz="2000" dirty="0">
                <a:latin typeface="Tahoma"/>
                <a:cs typeface="Tahoma"/>
              </a:rPr>
              <a:t>–</a:t>
            </a:r>
            <a:r>
              <a:rPr lang="en-US" sz="2000" dirty="0">
                <a:latin typeface="Tahoma"/>
                <a:cs typeface="Tahoma"/>
              </a:rPr>
              <a:t> A strong and urgent case must be developed for each capital project. The case must focus on the </a:t>
            </a:r>
            <a:r>
              <a:rPr lang="en-US" sz="2000" b="1" dirty="0">
                <a:latin typeface="Tahoma"/>
                <a:cs typeface="Tahoma"/>
              </a:rPr>
              <a:t>WHY</a:t>
            </a:r>
            <a:r>
              <a:rPr lang="en-US" sz="2000" dirty="0">
                <a:latin typeface="Tahoma"/>
                <a:cs typeface="Tahoma"/>
              </a:rPr>
              <a:t> and the </a:t>
            </a:r>
            <a:r>
              <a:rPr lang="en-US" sz="2000" b="1" dirty="0">
                <a:latin typeface="Tahoma"/>
                <a:cs typeface="Tahoma"/>
              </a:rPr>
              <a:t>So What</a:t>
            </a:r>
            <a:r>
              <a:rPr lang="en-US" sz="2000" dirty="0">
                <a:latin typeface="Tahoma"/>
                <a:cs typeface="Tahoma"/>
              </a:rPr>
              <a:t>— why will this investment make a difference and what will change at camp as a result? </a:t>
            </a:r>
          </a:p>
          <a:p>
            <a:pPr marL="342900" indent="-342900" eaLnBrk="1" hangingPunct="1">
              <a:buClr>
                <a:schemeClr val="accent1"/>
              </a:buClr>
              <a:buFont typeface="Arial"/>
              <a:buChar char="•"/>
              <a:defRPr/>
            </a:pPr>
            <a:endParaRPr lang="en-US" altLang="ja-JP" sz="2000" b="1" dirty="0">
              <a:latin typeface="Tahoma"/>
              <a:cs typeface="Tahoma"/>
            </a:endParaRPr>
          </a:p>
          <a:p>
            <a:pPr marL="342900" indent="-342900" eaLnBrk="1" hangingPunct="1">
              <a:buClr>
                <a:schemeClr val="accent1"/>
              </a:buClr>
              <a:buFont typeface="Arial"/>
              <a:buChar char="•"/>
              <a:defRPr/>
            </a:pPr>
            <a:r>
              <a:rPr lang="en-US" altLang="ja-JP" sz="1900" b="1" dirty="0">
                <a:latin typeface="Tahoma" charset="0"/>
                <a:cs typeface="Tahoma" charset="0"/>
              </a:rPr>
              <a:t>Leadership is Everything. </a:t>
            </a:r>
            <a:r>
              <a:rPr lang="en-US" altLang="ja-JP" sz="1900" dirty="0">
                <a:latin typeface="Tahoma" charset="0"/>
                <a:cs typeface="Tahoma" charset="0"/>
              </a:rPr>
              <a:t>Consider Co-Chairs/Tri-Chairs for the campaign. Take time to engage well respected alumni &amp; camp family leaders and secure their personal commitment to the project. </a:t>
            </a:r>
          </a:p>
          <a:p>
            <a:pPr marL="342900" indent="-342900" eaLnBrk="1" hangingPunct="1">
              <a:buClr>
                <a:schemeClr val="accent1"/>
              </a:buClr>
              <a:buFont typeface="Arial"/>
              <a:buChar char="•"/>
              <a:defRPr/>
            </a:pPr>
            <a:endParaRPr lang="en-US" altLang="ja-JP" sz="1900" dirty="0">
              <a:latin typeface="Tahoma" charset="0"/>
              <a:cs typeface="Tahoma" charset="0"/>
            </a:endParaRPr>
          </a:p>
          <a:p>
            <a:pPr marL="342900" indent="-342900" eaLnBrk="1" hangingPunct="1">
              <a:buClr>
                <a:schemeClr val="accent1"/>
              </a:buClr>
              <a:buFont typeface="Arial"/>
              <a:buChar char="•"/>
              <a:defRPr/>
            </a:pPr>
            <a:r>
              <a:rPr lang="en-US" altLang="ja-JP" sz="1900" dirty="0">
                <a:latin typeface="Tahoma" charset="0"/>
                <a:cs typeface="Tahoma" charset="0"/>
              </a:rPr>
              <a:t>The Y needs to recruit a strong and connected </a:t>
            </a:r>
            <a:r>
              <a:rPr lang="en-US" altLang="ja-JP" sz="1900" b="1" dirty="0">
                <a:latin typeface="Tahoma" charset="0"/>
                <a:cs typeface="Tahoma" charset="0"/>
              </a:rPr>
              <a:t>Leadership Cabinet </a:t>
            </a:r>
            <a:r>
              <a:rPr lang="en-US" altLang="ja-JP" sz="1900" dirty="0">
                <a:latin typeface="Tahoma" charset="0"/>
                <a:cs typeface="Tahoma" charset="0"/>
              </a:rPr>
              <a:t>which includes both alumni leaders and current board leaders. Consider pairing existing key leaders with emerging leaders as you develop the leadership team. Also consider geography and camp eras.</a:t>
            </a:r>
          </a:p>
          <a:p>
            <a:pPr marL="342900" indent="-342900" eaLnBrk="1" hangingPunct="1">
              <a:buClr>
                <a:schemeClr val="accent1"/>
              </a:buClr>
              <a:buFont typeface="Arial"/>
              <a:buChar char="•"/>
              <a:defRPr/>
            </a:pPr>
            <a:endParaRPr lang="en-US" sz="2000" dirty="0">
              <a:latin typeface="Tahoma"/>
              <a:cs typeface="Tahoma"/>
            </a:endParaRPr>
          </a:p>
        </p:txBody>
      </p:sp>
      <p:sp>
        <p:nvSpPr>
          <p:cNvPr id="5" name="Rectangle 1027"/>
          <p:cNvSpPr txBox="1">
            <a:spLocks noChangeArrowheads="1"/>
          </p:cNvSpPr>
          <p:nvPr/>
        </p:nvSpPr>
        <p:spPr bwMode="auto">
          <a:xfrm>
            <a:off x="862013" y="585788"/>
            <a:ext cx="6911975" cy="868362"/>
          </a:xfrm>
          <a:prstGeom prst="rect">
            <a:avLst/>
          </a:prstGeom>
          <a:noFill/>
          <a:ln w="9525">
            <a:noFill/>
            <a:miter lim="800000"/>
            <a:headEnd/>
            <a:tailEnd/>
          </a:ln>
        </p:spPr>
        <p:txBody>
          <a:bodyPr/>
          <a:lstStyle/>
          <a:p>
            <a:pPr>
              <a:defRPr/>
            </a:pPr>
            <a:r>
              <a:rPr lang="en-US" sz="4000" b="1" dirty="0">
                <a:latin typeface="Tahoma"/>
                <a:ea typeface="ＭＳ Ｐゴシック" charset="-128"/>
                <a:cs typeface="Tahoma"/>
              </a:rPr>
              <a:t>Recommendations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 Box 1031"/>
          <p:cNvSpPr txBox="1">
            <a:spLocks noChangeArrowheads="1"/>
          </p:cNvSpPr>
          <p:nvPr/>
        </p:nvSpPr>
        <p:spPr bwMode="auto">
          <a:xfrm>
            <a:off x="862013" y="4211638"/>
            <a:ext cx="7759700" cy="696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25000"/>
              </a:lnSpc>
              <a:buClr>
                <a:srgbClr val="008000"/>
              </a:buClr>
            </a:pPr>
            <a:r>
              <a:rPr lang="en-US" sz="1600"/>
              <a:t/>
            </a:r>
            <a:br>
              <a:rPr lang="en-US" sz="1600"/>
            </a:br>
            <a:endParaRPr lang="en-US" sz="1600">
              <a:solidFill>
                <a:srgbClr val="820A70"/>
              </a:solidFill>
            </a:endParaRPr>
          </a:p>
        </p:txBody>
      </p:sp>
      <p:sp>
        <p:nvSpPr>
          <p:cNvPr id="62466"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DB1410-84A3-8D4D-8030-1D419E6290EA}" type="slidenum">
              <a:rPr lang="en-US" sz="1200">
                <a:solidFill>
                  <a:srgbClr val="898989"/>
                </a:solidFill>
                <a:latin typeface="Calibri" charset="0"/>
              </a:rPr>
              <a:pPr eaLnBrk="1" hangingPunct="1"/>
              <a:t>25</a:t>
            </a:fld>
            <a:endParaRPr lang="en-US" sz="1200">
              <a:solidFill>
                <a:srgbClr val="898989"/>
              </a:solidFill>
              <a:latin typeface="Calibri" charset="0"/>
            </a:endParaRPr>
          </a:p>
        </p:txBody>
      </p:sp>
      <p:sp>
        <p:nvSpPr>
          <p:cNvPr id="68612" name="Rectangle 7"/>
          <p:cNvSpPr>
            <a:spLocks noChangeArrowheads="1"/>
          </p:cNvSpPr>
          <p:nvPr/>
        </p:nvSpPr>
        <p:spPr bwMode="auto">
          <a:xfrm>
            <a:off x="448063" y="1065656"/>
            <a:ext cx="8466297" cy="5601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798513" lvl="1" indent="-344488" defTabSz="914400">
              <a:lnSpc>
                <a:spcPct val="90000"/>
              </a:lnSpc>
              <a:spcAft>
                <a:spcPts val="1200"/>
              </a:spcAft>
              <a:buClr>
                <a:srgbClr val="008000"/>
              </a:buClr>
              <a:buFont typeface="Wingdings" charset="0"/>
              <a:buChar char="Ø"/>
              <a:defRPr/>
            </a:pPr>
            <a:endParaRPr lang="en-US" sz="2000" dirty="0">
              <a:latin typeface="Calibri" charset="0"/>
            </a:endParaRPr>
          </a:p>
          <a:p>
            <a:pPr marL="798513" lvl="1" indent="-344488" defTabSz="914400">
              <a:spcBef>
                <a:spcPts val="1200"/>
              </a:spcBef>
              <a:spcAft>
                <a:spcPts val="1200"/>
              </a:spcAft>
              <a:buClr>
                <a:srgbClr val="69A000"/>
              </a:buClr>
              <a:buFont typeface="Arial"/>
              <a:buChar char="•"/>
              <a:defRPr/>
            </a:pPr>
            <a:r>
              <a:rPr lang="en-US" sz="2000" dirty="0">
                <a:latin typeface="Tahoma" charset="0"/>
                <a:cs typeface="Tahoma" charset="0"/>
              </a:rPr>
              <a:t>Secure a </a:t>
            </a:r>
            <a:r>
              <a:rPr lang="en-US" sz="2000" b="1" dirty="0">
                <a:latin typeface="Tahoma" charset="0"/>
                <a:cs typeface="Tahoma" charset="0"/>
              </a:rPr>
              <a:t>partnership </a:t>
            </a:r>
            <a:r>
              <a:rPr lang="en-US" sz="2000" dirty="0">
                <a:latin typeface="Tahoma" charset="0"/>
                <a:cs typeface="Tahoma" charset="0"/>
              </a:rPr>
              <a:t>or </a:t>
            </a:r>
            <a:r>
              <a:rPr lang="en-US" sz="2000" b="1" dirty="0">
                <a:latin typeface="Tahoma" charset="0"/>
                <a:cs typeface="Tahoma" charset="0"/>
              </a:rPr>
              <a:t>lead/challenge gift </a:t>
            </a:r>
            <a:r>
              <a:rPr lang="en-US" sz="2000" dirty="0">
                <a:latin typeface="Tahoma" charset="0"/>
                <a:cs typeface="Tahoma" charset="0"/>
              </a:rPr>
              <a:t>for each project.</a:t>
            </a:r>
          </a:p>
          <a:p>
            <a:pPr marL="798513" lvl="1" indent="-344488" defTabSz="914400">
              <a:spcBef>
                <a:spcPts val="1200"/>
              </a:spcBef>
              <a:spcAft>
                <a:spcPts val="1200"/>
              </a:spcAft>
              <a:buClr>
                <a:srgbClr val="69A000"/>
              </a:buClr>
              <a:buFont typeface="Arial"/>
              <a:buChar char="•"/>
              <a:defRPr/>
            </a:pPr>
            <a:r>
              <a:rPr lang="en-US" sz="2000" b="1" dirty="0">
                <a:latin typeface="Tahoma" charset="0"/>
                <a:cs typeface="Tahoma" charset="0"/>
              </a:rPr>
              <a:t>Project scope.</a:t>
            </a:r>
            <a:r>
              <a:rPr lang="en-US" sz="2000" dirty="0">
                <a:latin typeface="Tahoma" charset="0"/>
                <a:cs typeface="Tahoma" charset="0"/>
              </a:rPr>
              <a:t> Make sure construction pricing and project scope is solid as you begin fundraising for these projects. There was some earlier concern on project pricing, so reassure costs.</a:t>
            </a:r>
          </a:p>
          <a:p>
            <a:pPr marL="798513" lvl="1" indent="-344488" defTabSz="914400">
              <a:spcBef>
                <a:spcPts val="1200"/>
              </a:spcBef>
              <a:spcAft>
                <a:spcPts val="1200"/>
              </a:spcAft>
              <a:buClr>
                <a:srgbClr val="69A000"/>
              </a:buClr>
              <a:buFont typeface="Arial"/>
              <a:buChar char="•"/>
              <a:defRPr/>
            </a:pPr>
            <a:r>
              <a:rPr lang="en-US" sz="2000" b="1" dirty="0">
                <a:latin typeface="Tahoma" charset="0"/>
                <a:cs typeface="Tahoma" charset="0"/>
              </a:rPr>
              <a:t>Project priorities </a:t>
            </a:r>
            <a:r>
              <a:rPr lang="en-US" sz="2000" dirty="0">
                <a:latin typeface="Tahoma" charset="0"/>
                <a:cs typeface="Tahoma" charset="0"/>
              </a:rPr>
              <a:t>should be developed and aligned to donor interests. The dining hall is clearly the lead, but there is interest in some of the camp life projects that could be connected to key prospects. </a:t>
            </a:r>
          </a:p>
          <a:p>
            <a:pPr marL="798513" lvl="1" indent="-344488" defTabSz="914400">
              <a:spcBef>
                <a:spcPts val="1200"/>
              </a:spcBef>
              <a:spcAft>
                <a:spcPts val="1200"/>
              </a:spcAft>
              <a:buClr>
                <a:srgbClr val="69A000"/>
              </a:buClr>
              <a:buFont typeface="Arial"/>
              <a:buChar char="•"/>
              <a:defRPr/>
            </a:pPr>
            <a:r>
              <a:rPr lang="en-US" sz="2000" b="1" dirty="0">
                <a:latin typeface="Tahoma" charset="0"/>
                <a:cs typeface="Tahoma" charset="0"/>
              </a:rPr>
              <a:t>Assure confidence </a:t>
            </a:r>
            <a:r>
              <a:rPr lang="en-US" sz="2000" dirty="0">
                <a:latin typeface="Tahoma" charset="0"/>
                <a:cs typeface="Tahoma" charset="0"/>
              </a:rPr>
              <a:t>that all funds will go to camp projects with donor contracts &amp; restricted gifts. Use confidence in current leadership. </a:t>
            </a:r>
          </a:p>
          <a:p>
            <a:pPr marL="798513" lvl="1" indent="-344488" defTabSz="914400">
              <a:spcBef>
                <a:spcPts val="1200"/>
              </a:spcBef>
              <a:spcAft>
                <a:spcPts val="1200"/>
              </a:spcAft>
              <a:buClr>
                <a:srgbClr val="69A000"/>
              </a:buClr>
              <a:buFont typeface="Arial"/>
              <a:buChar char="•"/>
              <a:defRPr/>
            </a:pPr>
            <a:endParaRPr lang="en-US" sz="2000" dirty="0">
              <a:latin typeface="Calibri" charset="0"/>
            </a:endParaRPr>
          </a:p>
        </p:txBody>
      </p:sp>
      <p:sp>
        <p:nvSpPr>
          <p:cNvPr id="6" name="Rectangle 1027"/>
          <p:cNvSpPr txBox="1">
            <a:spLocks noChangeArrowheads="1"/>
          </p:cNvSpPr>
          <p:nvPr/>
        </p:nvSpPr>
        <p:spPr bwMode="auto">
          <a:xfrm>
            <a:off x="862013" y="585788"/>
            <a:ext cx="6911975" cy="868362"/>
          </a:xfrm>
          <a:prstGeom prst="rect">
            <a:avLst/>
          </a:prstGeom>
          <a:noFill/>
          <a:ln w="9525">
            <a:noFill/>
            <a:miter lim="800000"/>
            <a:headEnd/>
            <a:tailEnd/>
          </a:ln>
        </p:spPr>
        <p:txBody>
          <a:bodyPr/>
          <a:lstStyle/>
          <a:p>
            <a:pPr>
              <a:defRPr/>
            </a:pPr>
            <a:r>
              <a:rPr lang="en-US" sz="4000" b="1" dirty="0">
                <a:solidFill>
                  <a:srgbClr val="000000"/>
                </a:solidFill>
                <a:latin typeface="Tahoma"/>
                <a:ea typeface="ＭＳ Ｐゴシック" charset="-128"/>
                <a:cs typeface="Tahoma"/>
              </a:rPr>
              <a:t>Recommendations</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1031"/>
          <p:cNvSpPr txBox="1">
            <a:spLocks noChangeArrowheads="1"/>
          </p:cNvSpPr>
          <p:nvPr/>
        </p:nvSpPr>
        <p:spPr bwMode="auto">
          <a:xfrm>
            <a:off x="862013" y="4211638"/>
            <a:ext cx="7759700" cy="696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25000"/>
              </a:lnSpc>
              <a:buClr>
                <a:srgbClr val="008000"/>
              </a:buClr>
            </a:pPr>
            <a:r>
              <a:rPr lang="en-US" sz="1600"/>
              <a:t/>
            </a:r>
            <a:br>
              <a:rPr lang="en-US" sz="1600"/>
            </a:br>
            <a:endParaRPr lang="en-US" sz="1600">
              <a:solidFill>
                <a:srgbClr val="820A70"/>
              </a:solidFill>
            </a:endParaRPr>
          </a:p>
        </p:txBody>
      </p:sp>
      <p:sp>
        <p:nvSpPr>
          <p:cNvPr id="63490"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E72B6F-FA09-0E43-8213-0D033C7189AA}" type="slidenum">
              <a:rPr lang="en-US" sz="1200">
                <a:solidFill>
                  <a:srgbClr val="898989"/>
                </a:solidFill>
                <a:latin typeface="Calibri" charset="0"/>
              </a:rPr>
              <a:pPr eaLnBrk="1" hangingPunct="1"/>
              <a:t>26</a:t>
            </a:fld>
            <a:endParaRPr lang="en-US" sz="1200">
              <a:solidFill>
                <a:srgbClr val="898989"/>
              </a:solidFill>
              <a:latin typeface="Calibri" charset="0"/>
            </a:endParaRPr>
          </a:p>
        </p:txBody>
      </p:sp>
      <p:sp>
        <p:nvSpPr>
          <p:cNvPr id="64516" name="Rectangle 7"/>
          <p:cNvSpPr>
            <a:spLocks noChangeArrowheads="1"/>
          </p:cNvSpPr>
          <p:nvPr/>
        </p:nvSpPr>
        <p:spPr bwMode="auto">
          <a:xfrm>
            <a:off x="464464" y="1300114"/>
            <a:ext cx="7833411" cy="4062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796925" lvl="1" indent="-342900" defTabSz="914400">
              <a:spcBef>
                <a:spcPts val="1200"/>
              </a:spcBef>
              <a:spcAft>
                <a:spcPts val="1800"/>
              </a:spcAft>
              <a:buClr>
                <a:srgbClr val="69A000"/>
              </a:buClr>
              <a:buFont typeface="Arial"/>
              <a:buChar char="•"/>
              <a:defRPr/>
            </a:pPr>
            <a:r>
              <a:rPr lang="en-US" sz="2000" dirty="0">
                <a:latin typeface="Tahoma" charset="0"/>
                <a:cs typeface="Tahoma" charset="0"/>
              </a:rPr>
              <a:t>A </a:t>
            </a:r>
            <a:r>
              <a:rPr lang="en-US" sz="2000" b="1" dirty="0">
                <a:latin typeface="Tahoma" charset="0"/>
                <a:cs typeface="Tahoma" charset="0"/>
              </a:rPr>
              <a:t>communication campaign </a:t>
            </a:r>
            <a:r>
              <a:rPr lang="en-US" sz="2000" dirty="0">
                <a:latin typeface="Tahoma" charset="0"/>
                <a:cs typeface="Tahoma" charset="0"/>
              </a:rPr>
              <a:t>must be developed and executed lifting up the life-changing work of the camp. Camp is in a strong position with enrollment, but this has also created some concern for next summer. The year-round work and expanded leadership opportunities should be highlighted.  </a:t>
            </a:r>
          </a:p>
          <a:p>
            <a:pPr marL="796925" lvl="1" indent="-342900" defTabSz="914400">
              <a:spcBef>
                <a:spcPts val="1200"/>
              </a:spcBef>
              <a:spcAft>
                <a:spcPts val="1800"/>
              </a:spcAft>
              <a:buClr>
                <a:srgbClr val="69A000"/>
              </a:buClr>
              <a:buFont typeface="Arial"/>
              <a:buChar char="•"/>
              <a:defRPr/>
            </a:pPr>
            <a:r>
              <a:rPr lang="en-US" sz="2000" dirty="0">
                <a:latin typeface="Tahoma" charset="0"/>
                <a:cs typeface="Tahoma" charset="0"/>
              </a:rPr>
              <a:t>Specific </a:t>
            </a:r>
            <a:r>
              <a:rPr lang="en-US" sz="2000" b="1" dirty="0">
                <a:latin typeface="Tahoma" charset="0"/>
                <a:cs typeface="Tahoma" charset="0"/>
              </a:rPr>
              <a:t>donor engagement plans </a:t>
            </a:r>
            <a:r>
              <a:rPr lang="en-US" sz="2000" dirty="0">
                <a:latin typeface="Tahoma" charset="0"/>
                <a:cs typeface="Tahoma" charset="0"/>
              </a:rPr>
              <a:t>must be developed for your </a:t>
            </a:r>
            <a:r>
              <a:rPr lang="en-US" sz="2000" b="1" dirty="0">
                <a:latin typeface="Tahoma" charset="0"/>
                <a:cs typeface="Tahoma" charset="0"/>
              </a:rPr>
              <a:t>Top 20/Next 30 </a:t>
            </a:r>
            <a:r>
              <a:rPr lang="en-US" sz="2000" dirty="0">
                <a:latin typeface="Tahoma" charset="0"/>
                <a:cs typeface="Tahoma" charset="0"/>
              </a:rPr>
              <a:t>prospects. Donor cultivation is needed—speed dating doesn’t work in major gift fund development. </a:t>
            </a:r>
          </a:p>
          <a:p>
            <a:pPr marL="798513" lvl="1" indent="-344488" defTabSz="914400">
              <a:lnSpc>
                <a:spcPct val="90000"/>
              </a:lnSpc>
              <a:spcAft>
                <a:spcPts val="1200"/>
              </a:spcAft>
              <a:buClr>
                <a:srgbClr val="69A000"/>
              </a:buClr>
              <a:buFont typeface="Wingdings" charset="0"/>
              <a:buChar char="Ø"/>
              <a:defRPr/>
            </a:pPr>
            <a:endParaRPr lang="en-US" sz="2000" dirty="0">
              <a:latin typeface="Calibri" charset="0"/>
            </a:endParaRPr>
          </a:p>
        </p:txBody>
      </p:sp>
      <p:sp>
        <p:nvSpPr>
          <p:cNvPr id="6" name="Rectangle 1027"/>
          <p:cNvSpPr txBox="1">
            <a:spLocks noChangeArrowheads="1"/>
          </p:cNvSpPr>
          <p:nvPr/>
        </p:nvSpPr>
        <p:spPr bwMode="auto">
          <a:xfrm>
            <a:off x="862013" y="585788"/>
            <a:ext cx="6911975" cy="868362"/>
          </a:xfrm>
          <a:prstGeom prst="rect">
            <a:avLst/>
          </a:prstGeom>
          <a:noFill/>
          <a:ln w="9525">
            <a:noFill/>
            <a:miter lim="800000"/>
            <a:headEnd/>
            <a:tailEnd/>
          </a:ln>
        </p:spPr>
        <p:txBody>
          <a:bodyPr/>
          <a:lstStyle/>
          <a:p>
            <a:pPr>
              <a:defRPr/>
            </a:pPr>
            <a:r>
              <a:rPr lang="en-US" sz="4000" b="1" dirty="0">
                <a:solidFill>
                  <a:srgbClr val="000000"/>
                </a:solidFill>
                <a:latin typeface="Tahoma"/>
                <a:ea typeface="ＭＳ Ｐゴシック" charset="-128"/>
                <a:cs typeface="Tahoma"/>
              </a:rPr>
              <a:t>Recommendations</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1031"/>
          <p:cNvSpPr txBox="1">
            <a:spLocks noChangeArrowheads="1"/>
          </p:cNvSpPr>
          <p:nvPr/>
        </p:nvSpPr>
        <p:spPr bwMode="auto">
          <a:xfrm>
            <a:off x="862013" y="4211638"/>
            <a:ext cx="7759700" cy="696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25000"/>
              </a:lnSpc>
              <a:buClr>
                <a:srgbClr val="008000"/>
              </a:buClr>
            </a:pPr>
            <a:r>
              <a:rPr lang="en-US" sz="1600"/>
              <a:t/>
            </a:r>
            <a:br>
              <a:rPr lang="en-US" sz="1600"/>
            </a:br>
            <a:endParaRPr lang="en-US" sz="1600">
              <a:solidFill>
                <a:srgbClr val="820A70"/>
              </a:solidFill>
            </a:endParaRPr>
          </a:p>
        </p:txBody>
      </p:sp>
      <p:sp>
        <p:nvSpPr>
          <p:cNvPr id="64514"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9EC7BD-F259-DF4B-B44F-2C723483BE4F}" type="slidenum">
              <a:rPr lang="en-US" sz="1200">
                <a:solidFill>
                  <a:srgbClr val="898989"/>
                </a:solidFill>
                <a:latin typeface="Calibri" charset="0"/>
              </a:rPr>
              <a:pPr eaLnBrk="1" hangingPunct="1"/>
              <a:t>27</a:t>
            </a:fld>
            <a:endParaRPr lang="en-US" sz="1200">
              <a:solidFill>
                <a:srgbClr val="898989"/>
              </a:solidFill>
              <a:latin typeface="Calibri" charset="0"/>
            </a:endParaRPr>
          </a:p>
        </p:txBody>
      </p:sp>
      <p:sp>
        <p:nvSpPr>
          <p:cNvPr id="64516" name="Rectangle 7"/>
          <p:cNvSpPr>
            <a:spLocks noChangeArrowheads="1"/>
          </p:cNvSpPr>
          <p:nvPr/>
        </p:nvSpPr>
        <p:spPr bwMode="auto">
          <a:xfrm>
            <a:off x="502009" y="1682750"/>
            <a:ext cx="7759700" cy="4401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796925" lvl="1" indent="-342900" defTabSz="914400">
              <a:spcBef>
                <a:spcPts val="1200"/>
              </a:spcBef>
              <a:spcAft>
                <a:spcPts val="1200"/>
              </a:spcAft>
              <a:buClr>
                <a:srgbClr val="69A000"/>
              </a:buClr>
              <a:buFont typeface="Arial"/>
              <a:buChar char="•"/>
            </a:pPr>
            <a:r>
              <a:rPr lang="en-US" sz="2000" dirty="0">
                <a:latin typeface="Tahoma" charset="0"/>
                <a:cs typeface="Tahoma" charset="0"/>
              </a:rPr>
              <a:t>Evaluate and ensure necessary </a:t>
            </a:r>
            <a:r>
              <a:rPr lang="en-US" sz="2000" b="1" dirty="0">
                <a:latin typeface="Tahoma" charset="0"/>
                <a:cs typeface="Tahoma" charset="0"/>
              </a:rPr>
              <a:t>development infrastructure </a:t>
            </a:r>
            <a:r>
              <a:rPr lang="en-US" sz="2000" dirty="0">
                <a:latin typeface="Tahoma" charset="0"/>
                <a:cs typeface="Tahoma" charset="0"/>
              </a:rPr>
              <a:t>to support a successful campaign.</a:t>
            </a:r>
          </a:p>
          <a:p>
            <a:pPr marL="798513" lvl="1" indent="-344488" defTabSz="914400">
              <a:spcBef>
                <a:spcPts val="1200"/>
              </a:spcBef>
              <a:spcAft>
                <a:spcPts val="1200"/>
              </a:spcAft>
              <a:buClr>
                <a:srgbClr val="69A000"/>
              </a:buClr>
              <a:buFont typeface="Arial"/>
              <a:buChar char="•"/>
            </a:pPr>
            <a:r>
              <a:rPr lang="en-US" sz="2000" dirty="0">
                <a:latin typeface="Tahoma" charset="0"/>
                <a:cs typeface="Tahoma" charset="0"/>
              </a:rPr>
              <a:t>Develop a diverse and attractive list of </a:t>
            </a:r>
            <a:r>
              <a:rPr lang="en-US" sz="2000" b="1" dirty="0">
                <a:latin typeface="Tahoma" charset="0"/>
                <a:cs typeface="Tahoma" charset="0"/>
              </a:rPr>
              <a:t>naming opportunities </a:t>
            </a:r>
            <a:r>
              <a:rPr lang="en-US" sz="2000" dirty="0">
                <a:latin typeface="Tahoma" charset="0"/>
                <a:cs typeface="Tahoma" charset="0"/>
              </a:rPr>
              <a:t>for all capital projects.</a:t>
            </a:r>
          </a:p>
          <a:p>
            <a:pPr marL="798513" lvl="1" indent="-344488" defTabSz="914400">
              <a:spcBef>
                <a:spcPts val="1200"/>
              </a:spcBef>
              <a:spcAft>
                <a:spcPts val="1200"/>
              </a:spcAft>
              <a:buClr>
                <a:srgbClr val="69A000"/>
              </a:buClr>
              <a:buFont typeface="Arial"/>
              <a:buChar char="•"/>
            </a:pPr>
            <a:r>
              <a:rPr lang="en-US" sz="2000" b="1" dirty="0">
                <a:latin typeface="Tahoma"/>
                <a:cs typeface="Tahoma"/>
              </a:rPr>
              <a:t>Camp Endowment Case</a:t>
            </a:r>
            <a:r>
              <a:rPr lang="en-US" sz="2000" dirty="0">
                <a:latin typeface="Tahoma"/>
                <a:cs typeface="Tahoma"/>
              </a:rPr>
              <a:t> </a:t>
            </a:r>
            <a:r>
              <a:rPr lang="mr-IN" sz="2000" dirty="0">
                <a:latin typeface="Tahoma"/>
                <a:cs typeface="Tahoma"/>
              </a:rPr>
              <a:t>–</a:t>
            </a:r>
            <a:r>
              <a:rPr lang="en-US" sz="2000" dirty="0">
                <a:latin typeface="Tahoma"/>
                <a:cs typeface="Tahoma"/>
              </a:rPr>
              <a:t> In addition to unrestricted endowment, consider endowment requests as part of a comprehensive approach to donors as appropriate.</a:t>
            </a:r>
            <a:endParaRPr lang="en-US" sz="2000" dirty="0">
              <a:latin typeface="Tahoma" charset="0"/>
              <a:cs typeface="Tahoma" charset="0"/>
            </a:endParaRPr>
          </a:p>
          <a:p>
            <a:pPr marL="798513" lvl="1" indent="-344488" defTabSz="914400">
              <a:spcBef>
                <a:spcPts val="1200"/>
              </a:spcBef>
              <a:spcAft>
                <a:spcPts val="1200"/>
              </a:spcAft>
              <a:buClr>
                <a:srgbClr val="69A000"/>
              </a:buClr>
              <a:buFont typeface="Arial"/>
              <a:buChar char="•"/>
            </a:pPr>
            <a:r>
              <a:rPr lang="en-US" sz="2000" b="1" dirty="0">
                <a:latin typeface="Tahoma" charset="0"/>
                <a:cs typeface="Tahoma" charset="0"/>
              </a:rPr>
              <a:t>Re-engage</a:t>
            </a:r>
            <a:r>
              <a:rPr lang="en-US" sz="2000" dirty="0">
                <a:latin typeface="Tahoma" charset="0"/>
                <a:cs typeface="Tahoma" charset="0"/>
              </a:rPr>
              <a:t> key study participants with a “report to the community” document to review assessment findings, explore next steps in their engagement and communicate the camp’s plans to move forward.</a:t>
            </a:r>
            <a:endParaRPr lang="en-US" sz="2000" dirty="0">
              <a:latin typeface="Calibri" charset="0"/>
            </a:endParaRPr>
          </a:p>
        </p:txBody>
      </p:sp>
      <p:sp>
        <p:nvSpPr>
          <p:cNvPr id="6" name="Rectangle 1027"/>
          <p:cNvSpPr txBox="1">
            <a:spLocks noChangeArrowheads="1"/>
          </p:cNvSpPr>
          <p:nvPr/>
        </p:nvSpPr>
        <p:spPr bwMode="auto">
          <a:xfrm>
            <a:off x="862013" y="585788"/>
            <a:ext cx="6911975" cy="868362"/>
          </a:xfrm>
          <a:prstGeom prst="rect">
            <a:avLst/>
          </a:prstGeom>
          <a:noFill/>
          <a:ln w="9525">
            <a:noFill/>
            <a:miter lim="800000"/>
            <a:headEnd/>
            <a:tailEnd/>
          </a:ln>
        </p:spPr>
        <p:txBody>
          <a:bodyPr/>
          <a:lstStyle/>
          <a:p>
            <a:pPr>
              <a:defRPr/>
            </a:pPr>
            <a:r>
              <a:rPr lang="en-US" sz="4000" b="1" dirty="0">
                <a:solidFill>
                  <a:srgbClr val="000000"/>
                </a:solidFill>
                <a:latin typeface="Tahoma"/>
                <a:ea typeface="ＭＳ Ｐゴシック" charset="-128"/>
                <a:cs typeface="Tahoma"/>
              </a:rPr>
              <a:t>Recommendations</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Content Placeholder 2"/>
          <p:cNvSpPr>
            <a:spLocks noGrp="1"/>
          </p:cNvSpPr>
          <p:nvPr>
            <p:ph idx="1"/>
          </p:nvPr>
        </p:nvSpPr>
        <p:spPr>
          <a:xfrm>
            <a:off x="862013" y="1491404"/>
            <a:ext cx="7569248" cy="4435263"/>
          </a:xfrm>
        </p:spPr>
        <p:txBody>
          <a:bodyPr/>
          <a:lstStyle/>
          <a:p>
            <a:pPr>
              <a:spcAft>
                <a:spcPts val="600"/>
              </a:spcAft>
              <a:buClr>
                <a:schemeClr val="accent1">
                  <a:lumMod val="75000"/>
                </a:schemeClr>
              </a:buClr>
              <a:buFont typeface="Wingdings" charset="2"/>
              <a:buChar char="Ø"/>
            </a:pPr>
            <a:r>
              <a:rPr lang="en-US" sz="2000" b="1" dirty="0">
                <a:latin typeface="Tahoma"/>
                <a:ea typeface="ＭＳ Ｐゴシック" charset="0"/>
                <a:cs typeface="Tahoma"/>
              </a:rPr>
              <a:t>Project scope and priorities: </a:t>
            </a:r>
            <a:r>
              <a:rPr lang="en-US" sz="2000" dirty="0">
                <a:latin typeface="Tahoma"/>
                <a:ea typeface="ＭＳ Ｐゴシック" charset="0"/>
                <a:cs typeface="Tahoma"/>
              </a:rPr>
              <a:t>Develop not just a list of priorities based on giving interest, but make sure cost expectations are clear.</a:t>
            </a:r>
            <a:endParaRPr lang="en-US" sz="2000" b="1" dirty="0">
              <a:latin typeface="Tahoma"/>
              <a:ea typeface="ＭＳ Ｐゴシック" charset="0"/>
              <a:cs typeface="Tahoma"/>
            </a:endParaRPr>
          </a:p>
          <a:p>
            <a:pPr>
              <a:spcAft>
                <a:spcPts val="600"/>
              </a:spcAft>
              <a:buClr>
                <a:schemeClr val="accent1">
                  <a:lumMod val="75000"/>
                </a:schemeClr>
              </a:buClr>
              <a:buFont typeface="Wingdings" charset="2"/>
              <a:buChar char="Ø"/>
            </a:pPr>
            <a:r>
              <a:rPr lang="en-US" sz="2000" b="1" dirty="0">
                <a:latin typeface="Tahoma"/>
                <a:ea typeface="ＭＳ Ｐゴシック" charset="0"/>
                <a:cs typeface="Tahoma"/>
              </a:rPr>
              <a:t>Campaign Case: </a:t>
            </a:r>
            <a:r>
              <a:rPr lang="en-US" sz="2000" dirty="0">
                <a:latin typeface="Tahoma"/>
                <a:ea typeface="ＭＳ Ｐゴシック" charset="0"/>
                <a:cs typeface="Tahoma"/>
              </a:rPr>
              <a:t>There is a strong expressed need, not put together the impact projects will have with these needs.</a:t>
            </a:r>
            <a:endParaRPr lang="en-US" sz="2000" b="1" dirty="0">
              <a:latin typeface="Tahoma"/>
              <a:ea typeface="ＭＳ Ｐゴシック" charset="0"/>
              <a:cs typeface="Tahoma"/>
            </a:endParaRPr>
          </a:p>
          <a:p>
            <a:pPr>
              <a:spcAft>
                <a:spcPts val="600"/>
              </a:spcAft>
              <a:buClr>
                <a:schemeClr val="accent1">
                  <a:lumMod val="75000"/>
                </a:schemeClr>
              </a:buClr>
              <a:buFont typeface="Wingdings" charset="2"/>
              <a:buChar char="Ø"/>
            </a:pPr>
            <a:r>
              <a:rPr lang="en-US" sz="2000" b="1" dirty="0">
                <a:latin typeface="Tahoma"/>
                <a:ea typeface="ＭＳ Ｐゴシック" charset="0"/>
                <a:cs typeface="Tahoma"/>
              </a:rPr>
              <a:t>Leadership: </a:t>
            </a:r>
            <a:r>
              <a:rPr lang="en-US" sz="2000" dirty="0">
                <a:latin typeface="Tahoma"/>
                <a:ea typeface="ＭＳ Ｐゴシック" charset="0"/>
                <a:cs typeface="Tahoma"/>
              </a:rPr>
              <a:t>Recruit Chairs and begin to identify leadership.</a:t>
            </a:r>
          </a:p>
          <a:p>
            <a:pPr>
              <a:spcAft>
                <a:spcPts val="600"/>
              </a:spcAft>
              <a:buClr>
                <a:schemeClr val="accent1">
                  <a:lumMod val="75000"/>
                </a:schemeClr>
              </a:buClr>
              <a:buFont typeface="Wingdings" charset="2"/>
              <a:buChar char="Ø"/>
            </a:pPr>
            <a:r>
              <a:rPr lang="en-US" sz="2000" dirty="0">
                <a:latin typeface="Tahoma"/>
                <a:ea typeface="ＭＳ Ｐゴシック" charset="0"/>
                <a:cs typeface="Tahoma"/>
              </a:rPr>
              <a:t>Identify </a:t>
            </a:r>
            <a:r>
              <a:rPr lang="en-US" sz="2000" b="1" dirty="0">
                <a:latin typeface="Tahoma"/>
                <a:ea typeface="ＭＳ Ｐゴシック" charset="0"/>
                <a:cs typeface="Tahoma"/>
              </a:rPr>
              <a:t>Top 20/Next 30 prospects </a:t>
            </a:r>
            <a:r>
              <a:rPr lang="en-US" sz="2000" dirty="0">
                <a:latin typeface="Tahoma"/>
                <a:ea typeface="ＭＳ Ｐゴシック" charset="0"/>
                <a:cs typeface="Tahoma"/>
              </a:rPr>
              <a:t>and develop donor engagement strategies. Start cultivation with top gift prospects.</a:t>
            </a:r>
          </a:p>
          <a:p>
            <a:pPr>
              <a:spcAft>
                <a:spcPts val="600"/>
              </a:spcAft>
              <a:buClr>
                <a:schemeClr val="accent1">
                  <a:lumMod val="75000"/>
                </a:schemeClr>
              </a:buClr>
              <a:buFont typeface="Wingdings" charset="2"/>
              <a:buChar char="Ø"/>
            </a:pPr>
            <a:r>
              <a:rPr lang="en-US" sz="2000" dirty="0">
                <a:latin typeface="Tahoma"/>
                <a:ea typeface="ＭＳ Ｐゴシック" charset="0"/>
                <a:cs typeface="Tahoma"/>
              </a:rPr>
              <a:t>Develop a </a:t>
            </a:r>
            <a:r>
              <a:rPr lang="en-US" sz="2000" b="1" dirty="0">
                <a:latin typeface="Tahoma"/>
                <a:ea typeface="ＭＳ Ｐゴシック" charset="0"/>
                <a:cs typeface="Tahoma"/>
              </a:rPr>
              <a:t>campaign plan and timeline.</a:t>
            </a:r>
            <a:endParaRPr lang="en-US" sz="2000" dirty="0">
              <a:latin typeface="Tahoma"/>
              <a:ea typeface="ＭＳ Ｐゴシック" charset="0"/>
              <a:cs typeface="Tahoma"/>
            </a:endParaRPr>
          </a:p>
        </p:txBody>
      </p:sp>
      <p:sp>
        <p:nvSpPr>
          <p:cNvPr id="107523"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D86F23-9FF0-3C4F-B92D-E0E2A9CBAB34}" type="slidenum">
              <a:rPr lang="en-US" sz="1200">
                <a:solidFill>
                  <a:srgbClr val="898989"/>
                </a:solidFill>
                <a:latin typeface="Calibri" charset="0"/>
              </a:rPr>
              <a:pPr eaLnBrk="1" hangingPunct="1"/>
              <a:t>28</a:t>
            </a:fld>
            <a:endParaRPr lang="en-US" sz="1200" dirty="0">
              <a:solidFill>
                <a:srgbClr val="898989"/>
              </a:solidFill>
              <a:latin typeface="Calibri" charset="0"/>
            </a:endParaRPr>
          </a:p>
        </p:txBody>
      </p:sp>
      <p:sp>
        <p:nvSpPr>
          <p:cNvPr id="6" name="Rectangle 1027"/>
          <p:cNvSpPr txBox="1">
            <a:spLocks noChangeArrowheads="1"/>
          </p:cNvSpPr>
          <p:nvPr/>
        </p:nvSpPr>
        <p:spPr bwMode="auto">
          <a:xfrm>
            <a:off x="862013" y="585788"/>
            <a:ext cx="6911975" cy="868362"/>
          </a:xfrm>
          <a:prstGeom prst="rect">
            <a:avLst/>
          </a:prstGeom>
          <a:noFill/>
          <a:ln w="9525">
            <a:noFill/>
            <a:miter lim="800000"/>
            <a:headEnd/>
            <a:tailEnd/>
          </a:ln>
        </p:spPr>
        <p:txBody>
          <a:bodyPr/>
          <a:lstStyle/>
          <a:p>
            <a:pPr>
              <a:defRPr/>
            </a:pPr>
            <a:r>
              <a:rPr lang="en-US" sz="4000" b="1" dirty="0">
                <a:solidFill>
                  <a:srgbClr val="000000"/>
                </a:solidFill>
                <a:latin typeface="Tahoma"/>
                <a:ea typeface="ＭＳ Ｐゴシック" charset="-128"/>
                <a:cs typeface="Tahoma"/>
              </a:rPr>
              <a:t>Next Steps</a:t>
            </a:r>
          </a:p>
        </p:txBody>
      </p:sp>
    </p:spTree>
    <p:extLst>
      <p:ext uri="{BB962C8B-B14F-4D97-AF65-F5344CB8AC3E}">
        <p14:creationId xmlns:p14="http://schemas.microsoft.com/office/powerpoint/2010/main" val="330282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5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5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5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75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75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240" r="8387" b="7189"/>
          <a:stretch/>
        </p:blipFill>
        <p:spPr>
          <a:xfrm>
            <a:off x="-1" y="-115744"/>
            <a:ext cx="9383889" cy="7048686"/>
          </a:xfrm>
          <a:prstGeom prst="rect">
            <a:avLst/>
          </a:prstGeom>
        </p:spPr>
      </p:pic>
      <p:sp>
        <p:nvSpPr>
          <p:cNvPr id="39937"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E990694-AFBE-724B-83E3-35A5441A112A}" type="slidenum">
              <a:rPr lang="en-US" sz="1200">
                <a:solidFill>
                  <a:srgbClr val="898989"/>
                </a:solidFill>
                <a:latin typeface="Calibri" charset="0"/>
              </a:rPr>
              <a:pPr eaLnBrk="1" hangingPunct="1"/>
              <a:t>29</a:t>
            </a:fld>
            <a:endParaRPr lang="en-US" sz="1200">
              <a:solidFill>
                <a:srgbClr val="898989"/>
              </a:solidFill>
              <a:latin typeface="Calibri" charset="0"/>
            </a:endParaRPr>
          </a:p>
        </p:txBody>
      </p:sp>
      <p:sp>
        <p:nvSpPr>
          <p:cNvPr id="4" name="Rounded Rectangle 3"/>
          <p:cNvSpPr/>
          <p:nvPr/>
        </p:nvSpPr>
        <p:spPr>
          <a:xfrm>
            <a:off x="-358017" y="5094110"/>
            <a:ext cx="8782350" cy="1598943"/>
          </a:xfrm>
          <a:prstGeom prst="roundRect">
            <a:avLst/>
          </a:prstGeom>
          <a:solidFill>
            <a:schemeClr val="bg1">
              <a:alpha val="6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Rectangle 3"/>
          <p:cNvSpPr>
            <a:spLocks noChangeArrowheads="1"/>
          </p:cNvSpPr>
          <p:nvPr/>
        </p:nvSpPr>
        <p:spPr bwMode="auto">
          <a:xfrm>
            <a:off x="-539013" y="5309041"/>
            <a:ext cx="9330232" cy="2022112"/>
          </a:xfrm>
          <a:prstGeom prst="rect">
            <a:avLst/>
          </a:prstGeom>
          <a:noFill/>
          <a:ln>
            <a:noFill/>
          </a:ln>
          <a:effectLst>
            <a:softEdge rad="88900"/>
          </a:effectLst>
        </p:spPr>
        <p:txBody>
          <a:bodyPr/>
          <a:lstStyle/>
          <a:p>
            <a:pPr lvl="2">
              <a:defRPr/>
            </a:pPr>
            <a:r>
              <a:rPr lang="en-US" sz="3600" b="1" dirty="0">
                <a:latin typeface="Tahoma"/>
                <a:cs typeface="Tahoma"/>
              </a:rPr>
              <a:t>YMCA </a:t>
            </a:r>
            <a:r>
              <a:rPr lang="en-US" sz="3600" b="1" dirty="0" smtClean="0">
                <a:latin typeface="Tahoma"/>
                <a:cs typeface="Tahoma"/>
              </a:rPr>
              <a:t>of Metropolitan Milwaukee</a:t>
            </a:r>
            <a:r>
              <a:rPr lang="en-US" sz="2400" dirty="0">
                <a:latin typeface="Tahoma"/>
                <a:cs typeface="Tahoma"/>
              </a:rPr>
              <a:t/>
            </a:r>
            <a:br>
              <a:rPr lang="en-US" sz="2400" dirty="0">
                <a:latin typeface="Tahoma"/>
                <a:cs typeface="Tahoma"/>
              </a:rPr>
            </a:br>
            <a:r>
              <a:rPr lang="en-US" sz="2400" dirty="0" smtClean="0">
                <a:latin typeface="Tahoma"/>
                <a:cs typeface="Tahoma"/>
              </a:rPr>
              <a:t>Endowment Branch Projects </a:t>
            </a:r>
            <a:r>
              <a:rPr lang="en-US" sz="2400" dirty="0" smtClean="0">
                <a:latin typeface="Wingdings"/>
                <a:ea typeface="Wingdings"/>
                <a:cs typeface="Wingdings"/>
                <a:sym typeface="Wingdings"/>
              </a:rPr>
              <a:t></a:t>
            </a:r>
            <a:r>
              <a:rPr lang="en-US" sz="2400" dirty="0" smtClean="0">
                <a:latin typeface="Tahoma"/>
                <a:cs typeface="Tahoma"/>
              </a:rPr>
              <a:t> Fall </a:t>
            </a:r>
            <a:r>
              <a:rPr lang="en-US" sz="2400" dirty="0">
                <a:latin typeface="Tahoma"/>
                <a:cs typeface="Tahoma"/>
              </a:rPr>
              <a:t>2018</a:t>
            </a:r>
          </a:p>
        </p:txBody>
      </p:sp>
      <p:pic>
        <p:nvPicPr>
          <p:cNvPr id="39943" name="Picture 3" descr="DonorByDesignGroupLLC_white.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835912" y="322606"/>
            <a:ext cx="3503411" cy="938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0923984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p:cNvSpPr txBox="1">
            <a:spLocks noChangeArrowheads="1"/>
          </p:cNvSpPr>
          <p:nvPr/>
        </p:nvSpPr>
        <p:spPr bwMode="auto">
          <a:xfrm>
            <a:off x="922338" y="1511300"/>
            <a:ext cx="662305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39725" indent="-33972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spcBef>
                <a:spcPct val="30000"/>
              </a:spcBef>
              <a:buClr>
                <a:schemeClr val="accent2"/>
              </a:buClr>
            </a:pPr>
            <a:r>
              <a:rPr lang="en-US" sz="2000" dirty="0">
                <a:solidFill>
                  <a:srgbClr val="000000"/>
                </a:solidFill>
                <a:latin typeface="Tahoma" charset="0"/>
                <a:cs typeface="Tahoma" charset="0"/>
              </a:rPr>
              <a:t>         </a:t>
            </a:r>
          </a:p>
          <a:p>
            <a:pPr defTabSz="914400" eaLnBrk="1" hangingPunct="1">
              <a:spcBef>
                <a:spcPct val="30000"/>
              </a:spcBef>
              <a:buClr>
                <a:schemeClr val="accent2"/>
              </a:buClr>
            </a:pPr>
            <a:r>
              <a:rPr lang="en-US" sz="400" dirty="0">
                <a:solidFill>
                  <a:srgbClr val="000000"/>
                </a:solidFill>
                <a:latin typeface="Tahoma" charset="0"/>
                <a:cs typeface="Tahoma" charset="0"/>
              </a:rPr>
              <a:t>  </a:t>
            </a:r>
            <a:endParaRPr lang="en-US" sz="100" dirty="0">
              <a:solidFill>
                <a:srgbClr val="000000"/>
              </a:solidFill>
              <a:latin typeface="Tahoma" charset="0"/>
              <a:cs typeface="Tahoma" charset="0"/>
            </a:endParaRPr>
          </a:p>
          <a:p>
            <a:pPr defTabSz="914400" eaLnBrk="1" hangingPunct="1">
              <a:spcBef>
                <a:spcPct val="30000"/>
              </a:spcBef>
              <a:buClr>
                <a:schemeClr val="accent2"/>
              </a:buClr>
            </a:pPr>
            <a:r>
              <a:rPr lang="en-US" sz="100" dirty="0">
                <a:solidFill>
                  <a:srgbClr val="000000"/>
                </a:solidFill>
                <a:latin typeface="Tahoma" charset="0"/>
                <a:cs typeface="Tahoma" charset="0"/>
              </a:rPr>
              <a:t>            </a:t>
            </a:r>
            <a:endParaRPr lang="en-US" dirty="0">
              <a:solidFill>
                <a:srgbClr val="000000"/>
              </a:solidFill>
              <a:latin typeface="Tahoma" charset="0"/>
              <a:cs typeface="Tahoma" charset="0"/>
            </a:endParaRPr>
          </a:p>
          <a:p>
            <a:pPr marL="342900" indent="-342900" defTabSz="914400" eaLnBrk="1" hangingPunct="1">
              <a:spcBef>
                <a:spcPct val="30000"/>
              </a:spcBef>
              <a:spcAft>
                <a:spcPts val="1200"/>
              </a:spcAft>
              <a:buClr>
                <a:schemeClr val="accent1"/>
              </a:buClr>
              <a:buFont typeface="Arial"/>
              <a:buChar char="•"/>
            </a:pPr>
            <a:r>
              <a:rPr lang="en-US" sz="2000" dirty="0">
                <a:solidFill>
                  <a:srgbClr val="000000"/>
                </a:solidFill>
                <a:latin typeface="Tahoma" charset="0"/>
                <a:cs typeface="Tahoma" charset="0"/>
              </a:rPr>
              <a:t>Image of </a:t>
            </a:r>
            <a:r>
              <a:rPr lang="en-US" sz="2000" dirty="0">
                <a:solidFill>
                  <a:schemeClr val="tx1">
                    <a:lumMod val="95000"/>
                    <a:lumOff val="5000"/>
                  </a:schemeClr>
                </a:solidFill>
                <a:latin typeface="Tahoma" charset="0"/>
                <a:cs typeface="Tahoma" charset="0"/>
              </a:rPr>
              <a:t>the YMCA Metro Milwaukee &amp; Camp Minikani</a:t>
            </a:r>
          </a:p>
          <a:p>
            <a:pPr marL="342900" indent="-342900" defTabSz="914400" eaLnBrk="1" hangingPunct="1">
              <a:spcBef>
                <a:spcPct val="30000"/>
              </a:spcBef>
              <a:spcAft>
                <a:spcPts val="1200"/>
              </a:spcAft>
              <a:buClr>
                <a:schemeClr val="accent1"/>
              </a:buClr>
              <a:buFont typeface="Arial"/>
              <a:buChar char="•"/>
            </a:pPr>
            <a:r>
              <a:rPr lang="en-US" sz="2000" dirty="0">
                <a:solidFill>
                  <a:srgbClr val="000000"/>
                </a:solidFill>
                <a:latin typeface="Tahoma" charset="0"/>
                <a:cs typeface="Tahoma" charset="0"/>
              </a:rPr>
              <a:t>Opinion of the proposed plans and projected goal</a:t>
            </a:r>
          </a:p>
          <a:p>
            <a:pPr marL="342900" indent="-342900" defTabSz="914400" eaLnBrk="1" hangingPunct="1">
              <a:spcBef>
                <a:spcPct val="30000"/>
              </a:spcBef>
              <a:spcAft>
                <a:spcPts val="1200"/>
              </a:spcAft>
              <a:buClr>
                <a:schemeClr val="accent1"/>
              </a:buClr>
              <a:buFont typeface="Arial"/>
              <a:buChar char="•"/>
            </a:pPr>
            <a:r>
              <a:rPr lang="en-US" sz="2000" dirty="0">
                <a:solidFill>
                  <a:srgbClr val="000000"/>
                </a:solidFill>
                <a:latin typeface="Tahoma" charset="0"/>
                <a:cs typeface="Tahoma" charset="0"/>
              </a:rPr>
              <a:t>Availability and potential of large gifts</a:t>
            </a:r>
          </a:p>
          <a:p>
            <a:pPr marL="342900" indent="-342900" defTabSz="914400" eaLnBrk="1" hangingPunct="1">
              <a:spcBef>
                <a:spcPct val="30000"/>
              </a:spcBef>
              <a:spcAft>
                <a:spcPts val="1200"/>
              </a:spcAft>
              <a:buClr>
                <a:schemeClr val="accent1"/>
              </a:buClr>
              <a:buFont typeface="Arial"/>
              <a:buChar char="•"/>
            </a:pPr>
            <a:r>
              <a:rPr lang="en-US" sz="2000" dirty="0">
                <a:solidFill>
                  <a:srgbClr val="000000"/>
                </a:solidFill>
                <a:latin typeface="Tahoma" charset="0"/>
                <a:cs typeface="Tahoma" charset="0"/>
              </a:rPr>
              <a:t>Availability of potential leadership for the campaign</a:t>
            </a:r>
          </a:p>
          <a:p>
            <a:pPr marL="342900" indent="-342900" defTabSz="914400" eaLnBrk="1" hangingPunct="1">
              <a:spcBef>
                <a:spcPct val="30000"/>
              </a:spcBef>
              <a:spcAft>
                <a:spcPts val="1200"/>
              </a:spcAft>
              <a:buClr>
                <a:schemeClr val="accent1"/>
              </a:buClr>
              <a:buFont typeface="Arial"/>
              <a:buChar char="•"/>
            </a:pPr>
            <a:r>
              <a:rPr lang="en-US" sz="2000" dirty="0">
                <a:solidFill>
                  <a:srgbClr val="000000"/>
                </a:solidFill>
                <a:latin typeface="Tahoma" charset="0"/>
                <a:cs typeface="Tahoma" charset="0"/>
              </a:rPr>
              <a:t>Timing, priority and strategy for the campaign</a:t>
            </a:r>
          </a:p>
          <a:p>
            <a:pPr defTabSz="914400" eaLnBrk="1" hangingPunct="1">
              <a:spcBef>
                <a:spcPct val="30000"/>
              </a:spcBef>
              <a:buClr>
                <a:schemeClr val="accent2"/>
              </a:buClr>
            </a:pPr>
            <a:endParaRPr lang="en-US" sz="2000" dirty="0">
              <a:solidFill>
                <a:srgbClr val="000000"/>
              </a:solidFill>
              <a:latin typeface="Calibri" charset="0"/>
            </a:endParaRPr>
          </a:p>
          <a:p>
            <a:pPr defTabSz="914400" eaLnBrk="1" hangingPunct="1">
              <a:spcBef>
                <a:spcPct val="30000"/>
              </a:spcBef>
              <a:buClr>
                <a:schemeClr val="accent2"/>
              </a:buClr>
              <a:buFont typeface="Wingdings" charset="0"/>
              <a:buBlip>
                <a:blip r:embed="rId2"/>
              </a:buBlip>
            </a:pPr>
            <a:endParaRPr lang="en-US" sz="2000" dirty="0">
              <a:solidFill>
                <a:srgbClr val="000000"/>
              </a:solidFill>
              <a:latin typeface="Calibri" charset="0"/>
            </a:endParaRPr>
          </a:p>
        </p:txBody>
      </p:sp>
      <p:sp>
        <p:nvSpPr>
          <p:cNvPr id="40962" name="Slide Number Placeholder 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401BBC-DB6A-B04B-A2B0-ECEAF2278D4C}" type="slidenum">
              <a:rPr lang="en-US" sz="1200">
                <a:solidFill>
                  <a:srgbClr val="898989"/>
                </a:solidFill>
                <a:latin typeface="Calibri" charset="0"/>
              </a:rPr>
              <a:pPr eaLnBrk="1" hangingPunct="1"/>
              <a:t>3</a:t>
            </a:fld>
            <a:endParaRPr lang="en-US" sz="1200">
              <a:solidFill>
                <a:srgbClr val="898989"/>
              </a:solidFill>
              <a:latin typeface="Calibri" charset="0"/>
            </a:endParaRPr>
          </a:p>
        </p:txBody>
      </p:sp>
      <p:sp>
        <p:nvSpPr>
          <p:cNvPr id="5" name="Rectangle 1027"/>
          <p:cNvSpPr txBox="1">
            <a:spLocks noChangeArrowheads="1"/>
          </p:cNvSpPr>
          <p:nvPr/>
        </p:nvSpPr>
        <p:spPr bwMode="auto">
          <a:xfrm>
            <a:off x="825480" y="1104900"/>
            <a:ext cx="6911975" cy="868363"/>
          </a:xfrm>
          <a:prstGeom prst="rect">
            <a:avLst/>
          </a:prstGeom>
          <a:noFill/>
          <a:ln w="9525">
            <a:noFill/>
            <a:miter lim="800000"/>
            <a:headEnd/>
            <a:tailEnd/>
          </a:ln>
        </p:spPr>
        <p:txBody>
          <a:bodyPr/>
          <a:lstStyle/>
          <a:p>
            <a:pPr>
              <a:defRPr/>
            </a:pPr>
            <a:r>
              <a:rPr lang="en-US" sz="4000" b="1" dirty="0">
                <a:latin typeface="Tahoma"/>
                <a:ea typeface="ＭＳ Ｐゴシック" charset="-128"/>
                <a:cs typeface="Tahoma"/>
              </a:rPr>
              <a:t>Feasibility Study Goals</a:t>
            </a:r>
          </a:p>
        </p:txBody>
      </p:sp>
    </p:spTree>
    <p:extLst>
      <p:ext uri="{BB962C8B-B14F-4D97-AF65-F5344CB8AC3E}">
        <p14:creationId xmlns:p14="http://schemas.microsoft.com/office/powerpoint/2010/main" val="417416510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Number Placeholder 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2A4703-5584-194C-8675-35A5593E4AD9}" type="slidenum">
              <a:rPr lang="en-US" sz="1200">
                <a:solidFill>
                  <a:srgbClr val="898989"/>
                </a:solidFill>
                <a:latin typeface="Calibri" charset="0"/>
              </a:rPr>
              <a:pPr eaLnBrk="1" hangingPunct="1"/>
              <a:t>30</a:t>
            </a:fld>
            <a:endParaRPr lang="en-US" sz="1200">
              <a:solidFill>
                <a:srgbClr val="898989"/>
              </a:solidFill>
              <a:latin typeface="Calibri" charset="0"/>
            </a:endParaRPr>
          </a:p>
        </p:txBody>
      </p:sp>
      <p:sp>
        <p:nvSpPr>
          <p:cNvPr id="43010" name="Rectangle 3"/>
          <p:cNvSpPr>
            <a:spLocks noGrp="1" noChangeArrowheads="1"/>
          </p:cNvSpPr>
          <p:nvPr>
            <p:ph type="title" idx="4294967295"/>
          </p:nvPr>
        </p:nvSpPr>
        <p:spPr>
          <a:xfrm>
            <a:off x="852302" y="667837"/>
            <a:ext cx="6165850" cy="733425"/>
          </a:xfrm>
        </p:spPr>
        <p:txBody>
          <a:bodyPr anchor="t"/>
          <a:lstStyle/>
          <a:p>
            <a:pPr algn="l" eaLnBrk="1" hangingPunct="1"/>
            <a:r>
              <a:rPr lang="en-US" sz="4000" b="1" dirty="0">
                <a:solidFill>
                  <a:srgbClr val="000000"/>
                </a:solidFill>
                <a:latin typeface="Tahoma" charset="0"/>
                <a:ea typeface="ＭＳ Ｐゴシック" charset="0"/>
                <a:cs typeface="Tahoma" charset="0"/>
              </a:rPr>
              <a:t>Study Interviews</a:t>
            </a:r>
          </a:p>
        </p:txBody>
      </p:sp>
      <p:sp>
        <p:nvSpPr>
          <p:cNvPr id="43011" name="Rectangle 4"/>
          <p:cNvSpPr txBox="1">
            <a:spLocks noChangeArrowheads="1"/>
          </p:cNvSpPr>
          <p:nvPr/>
        </p:nvSpPr>
        <p:spPr bwMode="auto">
          <a:xfrm>
            <a:off x="952501" y="1606397"/>
            <a:ext cx="7364412" cy="4544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39725" indent="-339725" eaLnBrk="0" hangingPunct="0">
              <a:defRPr sz="2400">
                <a:solidFill>
                  <a:schemeClr val="tx1"/>
                </a:solidFill>
                <a:latin typeface="Arial" charset="0"/>
                <a:ea typeface="ＭＳ Ｐゴシック" charset="0"/>
                <a:cs typeface="ＭＳ Ｐゴシック" charset="0"/>
              </a:defRPr>
            </a:lvl1pPr>
            <a:lvl2pPr marL="798513" indent="-34448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719263" indent="-346075"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spcBef>
                <a:spcPct val="30000"/>
              </a:spcBef>
              <a:buClr>
                <a:schemeClr val="accent2"/>
              </a:buClr>
            </a:pPr>
            <a:endParaRPr lang="en-US" sz="100" dirty="0">
              <a:solidFill>
                <a:srgbClr val="000000"/>
              </a:solidFill>
              <a:latin typeface="Calibri" charset="0"/>
            </a:endParaRPr>
          </a:p>
          <a:p>
            <a:pPr defTabSz="914400" eaLnBrk="1" hangingPunct="1">
              <a:lnSpc>
                <a:spcPct val="90000"/>
              </a:lnSpc>
              <a:spcBef>
                <a:spcPct val="30000"/>
              </a:spcBef>
              <a:buClr>
                <a:schemeClr val="accent2"/>
              </a:buClr>
            </a:pPr>
            <a:endParaRPr lang="en-US" sz="100" dirty="0">
              <a:solidFill>
                <a:srgbClr val="000000"/>
              </a:solidFill>
              <a:latin typeface="Calibri" charset="0"/>
            </a:endParaRPr>
          </a:p>
          <a:p>
            <a:pPr defTabSz="914400" eaLnBrk="1" hangingPunct="1">
              <a:lnSpc>
                <a:spcPct val="90000"/>
              </a:lnSpc>
              <a:spcBef>
                <a:spcPct val="30000"/>
              </a:spcBef>
              <a:buClr>
                <a:schemeClr val="accent2"/>
              </a:buClr>
            </a:pPr>
            <a:endParaRPr lang="en-US" sz="100" dirty="0">
              <a:solidFill>
                <a:srgbClr val="000000"/>
              </a:solidFill>
              <a:latin typeface="Calibri" charset="0"/>
            </a:endParaRPr>
          </a:p>
          <a:p>
            <a:pPr defTabSz="914400" eaLnBrk="1" hangingPunct="1">
              <a:lnSpc>
                <a:spcPct val="90000"/>
              </a:lnSpc>
              <a:spcBef>
                <a:spcPct val="30000"/>
              </a:spcBef>
              <a:buClr>
                <a:schemeClr val="accent2"/>
              </a:buClr>
            </a:pPr>
            <a:endParaRPr lang="en-US" sz="100" dirty="0">
              <a:solidFill>
                <a:srgbClr val="000000"/>
              </a:solidFill>
              <a:latin typeface="Calibri" charset="0"/>
            </a:endParaRPr>
          </a:p>
          <a:p>
            <a:pPr defTabSz="914400" eaLnBrk="1" hangingPunct="1">
              <a:lnSpc>
                <a:spcPct val="90000"/>
              </a:lnSpc>
              <a:spcBef>
                <a:spcPct val="30000"/>
              </a:spcBef>
              <a:buClr>
                <a:schemeClr val="accent2"/>
              </a:buClr>
            </a:pPr>
            <a:endParaRPr lang="en-US" sz="100" dirty="0">
              <a:solidFill>
                <a:srgbClr val="000000"/>
              </a:solidFill>
              <a:latin typeface="Calibri" charset="0"/>
            </a:endParaRPr>
          </a:p>
          <a:p>
            <a:pPr marL="342900" indent="-342900" defTabSz="914400" eaLnBrk="1" hangingPunct="1">
              <a:lnSpc>
                <a:spcPct val="90000"/>
              </a:lnSpc>
              <a:spcBef>
                <a:spcPct val="30000"/>
              </a:spcBef>
              <a:spcAft>
                <a:spcPts val="600"/>
              </a:spcAft>
              <a:buClr>
                <a:schemeClr val="accent1"/>
              </a:buClr>
              <a:buFont typeface="Arial"/>
              <a:buChar char="•"/>
            </a:pPr>
            <a:r>
              <a:rPr lang="en-US" sz="2000" dirty="0">
                <a:solidFill>
                  <a:srgbClr val="0D0D0D"/>
                </a:solidFill>
                <a:latin typeface="Tahoma" charset="0"/>
                <a:cs typeface="Tahoma" charset="0"/>
              </a:rPr>
              <a:t>12 community leaders were interviewed in 10 face-to-face sessions. This list was vetted by staff and volunteers. Interviews tested the feasibility of raising $5,800,000 for:</a:t>
            </a:r>
            <a:br>
              <a:rPr lang="en-US" sz="2000" dirty="0">
                <a:solidFill>
                  <a:srgbClr val="0D0D0D"/>
                </a:solidFill>
                <a:latin typeface="Tahoma" charset="0"/>
                <a:cs typeface="Tahoma" charset="0"/>
              </a:rPr>
            </a:br>
            <a:r>
              <a:rPr lang="en-US" sz="2000" dirty="0">
                <a:solidFill>
                  <a:srgbClr val="0D0D0D"/>
                </a:solidFill>
                <a:latin typeface="Tahoma" charset="0"/>
                <a:cs typeface="Tahoma" charset="0"/>
              </a:rPr>
              <a:t/>
            </a:r>
            <a:br>
              <a:rPr lang="en-US" sz="2000" dirty="0">
                <a:solidFill>
                  <a:srgbClr val="0D0D0D"/>
                </a:solidFill>
                <a:latin typeface="Tahoma" charset="0"/>
                <a:cs typeface="Tahoma" charset="0"/>
              </a:rPr>
            </a:br>
            <a:r>
              <a:rPr lang="en-US" sz="2000" dirty="0">
                <a:solidFill>
                  <a:srgbClr val="0D0D0D"/>
                </a:solidFill>
                <a:latin typeface="Tahoma" charset="0"/>
                <a:cs typeface="Tahoma" charset="0"/>
              </a:rPr>
              <a:t>Northside				$318,000</a:t>
            </a:r>
            <a:br>
              <a:rPr lang="en-US" sz="2000" dirty="0">
                <a:solidFill>
                  <a:srgbClr val="0D0D0D"/>
                </a:solidFill>
                <a:latin typeface="Tahoma" charset="0"/>
                <a:cs typeface="Tahoma" charset="0"/>
              </a:rPr>
            </a:br>
            <a:r>
              <a:rPr lang="en-US" sz="2000" dirty="0">
                <a:solidFill>
                  <a:srgbClr val="0D0D0D"/>
                </a:solidFill>
                <a:latin typeface="Tahoma" charset="0"/>
                <a:cs typeface="Tahoma" charset="0"/>
              </a:rPr>
              <a:t>Rite-Hite 				$2,242,000</a:t>
            </a:r>
            <a:br>
              <a:rPr lang="en-US" sz="2000" dirty="0">
                <a:solidFill>
                  <a:srgbClr val="0D0D0D"/>
                </a:solidFill>
                <a:latin typeface="Tahoma" charset="0"/>
                <a:cs typeface="Tahoma" charset="0"/>
              </a:rPr>
            </a:br>
            <a:r>
              <a:rPr lang="en-US" sz="2000" dirty="0">
                <a:solidFill>
                  <a:srgbClr val="0D0D0D"/>
                </a:solidFill>
                <a:latin typeface="Tahoma" charset="0"/>
                <a:cs typeface="Tahoma" charset="0"/>
              </a:rPr>
              <a:t>Endowment				$3,000,000</a:t>
            </a:r>
            <a:br>
              <a:rPr lang="en-US" sz="2000" dirty="0">
                <a:solidFill>
                  <a:srgbClr val="0D0D0D"/>
                </a:solidFill>
                <a:latin typeface="Tahoma" charset="0"/>
                <a:cs typeface="Tahoma" charset="0"/>
              </a:rPr>
            </a:br>
            <a:r>
              <a:rPr lang="en-US" sz="2000" dirty="0">
                <a:solidFill>
                  <a:srgbClr val="0D0D0D"/>
                </a:solidFill>
                <a:latin typeface="Tahoma" charset="0"/>
                <a:cs typeface="Tahoma" charset="0"/>
              </a:rPr>
              <a:t>Neighborhood Expansion 		$TBD</a:t>
            </a:r>
          </a:p>
          <a:p>
            <a:pPr marL="342900" indent="-342900" defTabSz="914400" eaLnBrk="1" hangingPunct="1">
              <a:lnSpc>
                <a:spcPct val="90000"/>
              </a:lnSpc>
              <a:spcBef>
                <a:spcPct val="30000"/>
              </a:spcBef>
              <a:spcAft>
                <a:spcPts val="600"/>
              </a:spcAft>
              <a:buClr>
                <a:schemeClr val="accent1"/>
              </a:buClr>
              <a:buFont typeface="Arial"/>
              <a:buChar char="•"/>
            </a:pPr>
            <a:endParaRPr lang="en-US" sz="2000" dirty="0">
              <a:solidFill>
                <a:srgbClr val="0D0D0D"/>
              </a:solidFill>
              <a:latin typeface="Tahoma" charset="0"/>
              <a:cs typeface="Tahoma" charset="0"/>
            </a:endParaRPr>
          </a:p>
          <a:p>
            <a:pPr marL="342900" indent="-342900" defTabSz="914400" eaLnBrk="1" hangingPunct="1">
              <a:lnSpc>
                <a:spcPct val="90000"/>
              </a:lnSpc>
              <a:spcBef>
                <a:spcPct val="30000"/>
              </a:spcBef>
              <a:spcAft>
                <a:spcPts val="600"/>
              </a:spcAft>
              <a:buClr>
                <a:schemeClr val="accent1"/>
              </a:buClr>
              <a:buFont typeface="Arial"/>
              <a:buChar char="•"/>
            </a:pPr>
            <a:r>
              <a:rPr lang="en-US" sz="2000" dirty="0">
                <a:solidFill>
                  <a:srgbClr val="0D0D0D"/>
                </a:solidFill>
                <a:latin typeface="Tahoma" charset="0"/>
                <a:cs typeface="Tahoma" charset="0"/>
              </a:rPr>
              <a:t>In addition to Bruce Berglund from Donor By Design, the Y was represented by Carrie Wall, President / CEO.</a:t>
            </a:r>
            <a:br>
              <a:rPr lang="en-US" sz="2000" dirty="0">
                <a:solidFill>
                  <a:srgbClr val="0D0D0D"/>
                </a:solidFill>
                <a:latin typeface="Tahoma" charset="0"/>
                <a:cs typeface="Tahoma" charset="0"/>
              </a:rPr>
            </a:br>
            <a:endParaRPr lang="en-US" sz="2000" dirty="0">
              <a:solidFill>
                <a:srgbClr val="0D0D0D"/>
              </a:solidFill>
              <a:latin typeface="Tahoma" charset="0"/>
              <a:cs typeface="Tahoma" charset="0"/>
            </a:endParaRPr>
          </a:p>
          <a:p>
            <a:r>
              <a:rPr lang="en-US" sz="2000" dirty="0">
                <a:solidFill>
                  <a:srgbClr val="000000"/>
                </a:solidFill>
                <a:latin typeface="Tahoma" charset="0"/>
                <a:cs typeface="Tahoma" charset="0"/>
              </a:rPr>
              <a:t/>
            </a:r>
            <a:br>
              <a:rPr lang="en-US" sz="2000" dirty="0">
                <a:solidFill>
                  <a:srgbClr val="000000"/>
                </a:solidFill>
                <a:latin typeface="Tahoma" charset="0"/>
                <a:cs typeface="Tahoma" charset="0"/>
              </a:rPr>
            </a:br>
            <a:endParaRPr lang="en-US" sz="2000" dirty="0">
              <a:solidFill>
                <a:srgbClr val="000000"/>
              </a:solidFill>
              <a:latin typeface="Tahoma" charset="0"/>
              <a:cs typeface="Tahoma" charset="0"/>
            </a:endParaRPr>
          </a:p>
          <a:p>
            <a:pPr defTabSz="914400" eaLnBrk="1" hangingPunct="1">
              <a:lnSpc>
                <a:spcPct val="90000"/>
              </a:lnSpc>
              <a:spcBef>
                <a:spcPct val="30000"/>
              </a:spcBef>
              <a:buClr>
                <a:srgbClr val="008000"/>
              </a:buClr>
            </a:pPr>
            <a:r>
              <a:rPr lang="en-US" dirty="0">
                <a:solidFill>
                  <a:srgbClr val="000000"/>
                </a:solidFill>
                <a:latin typeface="Calibri" charset="0"/>
              </a:rPr>
              <a:t/>
            </a:r>
            <a:br>
              <a:rPr lang="en-US" dirty="0">
                <a:solidFill>
                  <a:srgbClr val="000000"/>
                </a:solidFill>
                <a:latin typeface="Calibri" charset="0"/>
              </a:rPr>
            </a:br>
            <a:endParaRPr lang="en-US" dirty="0">
              <a:solidFill>
                <a:srgbClr val="000000"/>
              </a:solidFill>
              <a:latin typeface="Calibri" charset="0"/>
            </a:endParaRPr>
          </a:p>
          <a:p>
            <a:pPr defTabSz="914400" eaLnBrk="1" hangingPunct="1">
              <a:lnSpc>
                <a:spcPct val="90000"/>
              </a:lnSpc>
              <a:spcBef>
                <a:spcPct val="30000"/>
              </a:spcBef>
              <a:buClr>
                <a:schemeClr val="accent2"/>
              </a:buClr>
            </a:pPr>
            <a:endParaRPr lang="en-US" sz="1800" dirty="0">
              <a:solidFill>
                <a:srgbClr val="000000"/>
              </a:solidFill>
              <a:latin typeface="Calibri" charset="0"/>
            </a:endParaRPr>
          </a:p>
          <a:p>
            <a:pPr lvl="1" defTabSz="914400" eaLnBrk="1" hangingPunct="1">
              <a:lnSpc>
                <a:spcPct val="90000"/>
              </a:lnSpc>
              <a:spcBef>
                <a:spcPct val="30000"/>
              </a:spcBef>
              <a:buClr>
                <a:schemeClr val="accent2"/>
              </a:buClr>
              <a:buFont typeface="Symbol" charset="0"/>
              <a:buNone/>
            </a:pPr>
            <a:endParaRPr lang="en-US" sz="1800" dirty="0">
              <a:solidFill>
                <a:srgbClr val="000000"/>
              </a:solidFill>
              <a:latin typeface="Calibri" charset="0"/>
            </a:endParaRPr>
          </a:p>
          <a:p>
            <a:pPr lvl="3" defTabSz="914400" eaLnBrk="1" hangingPunct="1">
              <a:lnSpc>
                <a:spcPct val="90000"/>
              </a:lnSpc>
              <a:spcBef>
                <a:spcPct val="30000"/>
              </a:spcBef>
              <a:buClr>
                <a:schemeClr val="accent2"/>
              </a:buClr>
              <a:buFont typeface="Wingdings" charset="0"/>
              <a:buChar char="Ø"/>
            </a:pPr>
            <a:endParaRPr lang="en-US" sz="1800" i="1" dirty="0">
              <a:latin typeface="Calibri" charset="0"/>
            </a:endParaRPr>
          </a:p>
        </p:txBody>
      </p:sp>
      <p:sp>
        <p:nvSpPr>
          <p:cNvPr id="43012" name="Text Box 8"/>
          <p:cNvSpPr txBox="1">
            <a:spLocks noChangeArrowheads="1"/>
          </p:cNvSpPr>
          <p:nvPr/>
        </p:nvSpPr>
        <p:spPr bwMode="auto">
          <a:xfrm>
            <a:off x="1444625" y="2632075"/>
            <a:ext cx="1841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600"/>
          </a:p>
        </p:txBody>
      </p:sp>
    </p:spTree>
    <p:extLst>
      <p:ext uri="{BB962C8B-B14F-4D97-AF65-F5344CB8AC3E}">
        <p14:creationId xmlns:p14="http://schemas.microsoft.com/office/powerpoint/2010/main" val="385052003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4"/>
          <p:cNvSpPr txBox="1">
            <a:spLocks noChangeArrowheads="1"/>
          </p:cNvSpPr>
          <p:nvPr/>
        </p:nvSpPr>
        <p:spPr bwMode="auto">
          <a:xfrm>
            <a:off x="968375" y="3257826"/>
            <a:ext cx="7704138" cy="3182662"/>
          </a:xfrm>
          <a:prstGeom prst="rect">
            <a:avLst/>
          </a:prstGeom>
          <a:noFill/>
          <a:ln>
            <a:noFill/>
          </a:ln>
          <a:extLst/>
        </p:spPr>
        <p:txBody>
          <a:bodyPr lIns="0" tIns="0" rIns="0" bIns="0"/>
          <a:lstStyle>
            <a:lvl1pPr marL="339725" indent="-339725" eaLnBrk="0" hangingPunct="0">
              <a:defRPr sz="2400">
                <a:solidFill>
                  <a:schemeClr val="tx1"/>
                </a:solidFill>
                <a:latin typeface="Arial" charset="0"/>
                <a:ea typeface="ＭＳ Ｐゴシック" charset="0"/>
                <a:cs typeface="ＭＳ Ｐゴシック" charset="0"/>
              </a:defRPr>
            </a:lvl1pPr>
            <a:lvl2pPr marL="798513" indent="-34448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spcBef>
                <a:spcPct val="30000"/>
              </a:spcBef>
              <a:buClr>
                <a:srgbClr val="008000"/>
              </a:buClr>
              <a:defRPr/>
            </a:pPr>
            <a:r>
              <a:rPr lang="en-US" sz="1800" b="1" dirty="0">
                <a:latin typeface="Tahoma"/>
                <a:cs typeface="Tahoma"/>
              </a:rPr>
              <a:t>Comments on image:</a:t>
            </a:r>
          </a:p>
          <a:p>
            <a:pPr defTabSz="914400" eaLnBrk="1" hangingPunct="1">
              <a:lnSpc>
                <a:spcPct val="90000"/>
              </a:lnSpc>
              <a:spcBef>
                <a:spcPct val="30000"/>
              </a:spcBef>
              <a:buClr>
                <a:schemeClr val="accent1">
                  <a:lumMod val="75000"/>
                </a:schemeClr>
              </a:buClr>
              <a:buFont typeface="Arial"/>
              <a:buChar char="•"/>
              <a:defRPr/>
            </a:pPr>
            <a:r>
              <a:rPr lang="en-US" sz="1600" dirty="0">
                <a:solidFill>
                  <a:srgbClr val="0D0D0D"/>
                </a:solidFill>
                <a:latin typeface="Tahoma"/>
                <a:cs typeface="Tahoma"/>
              </a:rPr>
              <a:t>The Y has been invisible since bankruptcy </a:t>
            </a:r>
          </a:p>
          <a:p>
            <a:pPr defTabSz="914400" eaLnBrk="1" hangingPunct="1">
              <a:lnSpc>
                <a:spcPct val="90000"/>
              </a:lnSpc>
              <a:spcBef>
                <a:spcPct val="30000"/>
              </a:spcBef>
              <a:buClr>
                <a:schemeClr val="accent1">
                  <a:lumMod val="75000"/>
                </a:schemeClr>
              </a:buClr>
              <a:buFont typeface="Arial"/>
              <a:buChar char="•"/>
              <a:defRPr/>
            </a:pPr>
            <a:r>
              <a:rPr lang="en-US" altLang="ja-JP" sz="1600" dirty="0">
                <a:solidFill>
                  <a:srgbClr val="0D0D0D"/>
                </a:solidFill>
                <a:latin typeface="Tahoma"/>
                <a:cs typeface="Tahoma"/>
              </a:rPr>
              <a:t>The Y is no longer a philanthropic player in the city</a:t>
            </a:r>
          </a:p>
          <a:p>
            <a:pPr defTabSz="914400" eaLnBrk="1" hangingPunct="1">
              <a:lnSpc>
                <a:spcPct val="90000"/>
              </a:lnSpc>
              <a:spcBef>
                <a:spcPct val="30000"/>
              </a:spcBef>
              <a:buClr>
                <a:schemeClr val="accent1">
                  <a:lumMod val="75000"/>
                </a:schemeClr>
              </a:buClr>
              <a:buFont typeface="Arial"/>
              <a:buChar char="•"/>
              <a:defRPr/>
            </a:pPr>
            <a:r>
              <a:rPr lang="en-US" altLang="ja-JP" sz="1600" dirty="0">
                <a:solidFill>
                  <a:srgbClr val="0D0D0D"/>
                </a:solidFill>
                <a:latin typeface="Tahoma"/>
                <a:cs typeface="Tahoma"/>
              </a:rPr>
              <a:t>The Y is still well regarded from those it serves</a:t>
            </a:r>
          </a:p>
          <a:p>
            <a:pPr defTabSz="914400" eaLnBrk="1" hangingPunct="1">
              <a:lnSpc>
                <a:spcPct val="90000"/>
              </a:lnSpc>
              <a:spcBef>
                <a:spcPct val="30000"/>
              </a:spcBef>
              <a:buClr>
                <a:schemeClr val="accent1">
                  <a:lumMod val="75000"/>
                </a:schemeClr>
              </a:buClr>
              <a:buFont typeface="Arial"/>
              <a:buChar char="•"/>
              <a:defRPr/>
            </a:pPr>
            <a:r>
              <a:rPr lang="en-US" altLang="ja-JP" sz="1600" dirty="0">
                <a:solidFill>
                  <a:srgbClr val="0D0D0D"/>
                </a:solidFill>
                <a:latin typeface="Tahoma"/>
                <a:cs typeface="Tahoma"/>
              </a:rPr>
              <a:t>The Y’s image is muddled and in transition</a:t>
            </a:r>
          </a:p>
          <a:p>
            <a:pPr defTabSz="914400" eaLnBrk="1" hangingPunct="1">
              <a:lnSpc>
                <a:spcPct val="90000"/>
              </a:lnSpc>
              <a:spcBef>
                <a:spcPct val="30000"/>
              </a:spcBef>
              <a:buClr>
                <a:schemeClr val="accent1">
                  <a:lumMod val="75000"/>
                </a:schemeClr>
              </a:buClr>
              <a:buFont typeface="Arial"/>
              <a:buChar char="•"/>
              <a:defRPr/>
            </a:pPr>
            <a:r>
              <a:rPr lang="en-US" altLang="ja-JP" sz="1600" dirty="0">
                <a:solidFill>
                  <a:srgbClr val="0D0D0D"/>
                </a:solidFill>
                <a:latin typeface="Tahoma"/>
                <a:cs typeface="Tahoma"/>
              </a:rPr>
              <a:t>The Y isn’t telling </a:t>
            </a:r>
            <a:r>
              <a:rPr lang="en-US" altLang="ja-JP" sz="1600" dirty="0" smtClean="0">
                <a:solidFill>
                  <a:srgbClr val="0D0D0D"/>
                </a:solidFill>
                <a:latin typeface="Tahoma"/>
                <a:cs typeface="Tahoma"/>
              </a:rPr>
              <a:t>its </a:t>
            </a:r>
            <a:r>
              <a:rPr lang="en-US" altLang="ja-JP" sz="1600" dirty="0">
                <a:solidFill>
                  <a:srgbClr val="0D0D0D"/>
                </a:solidFill>
                <a:latin typeface="Tahoma"/>
                <a:cs typeface="Tahoma"/>
              </a:rPr>
              <a:t>story </a:t>
            </a:r>
          </a:p>
          <a:p>
            <a:pPr defTabSz="914400" eaLnBrk="1" hangingPunct="1">
              <a:lnSpc>
                <a:spcPct val="90000"/>
              </a:lnSpc>
              <a:spcBef>
                <a:spcPct val="30000"/>
              </a:spcBef>
              <a:buClr>
                <a:schemeClr val="accent1">
                  <a:lumMod val="75000"/>
                </a:schemeClr>
              </a:buClr>
              <a:buFont typeface="Arial"/>
              <a:buChar char="•"/>
              <a:defRPr/>
            </a:pPr>
            <a:r>
              <a:rPr lang="en-US" altLang="ja-JP" sz="1600" dirty="0">
                <a:solidFill>
                  <a:srgbClr val="0D0D0D"/>
                </a:solidFill>
                <a:latin typeface="Tahoma"/>
                <a:cs typeface="Tahoma"/>
              </a:rPr>
              <a:t>The Y staff are well regarded</a:t>
            </a:r>
          </a:p>
          <a:p>
            <a:pPr defTabSz="914400" eaLnBrk="1" hangingPunct="1">
              <a:lnSpc>
                <a:spcPct val="90000"/>
              </a:lnSpc>
              <a:spcBef>
                <a:spcPct val="30000"/>
              </a:spcBef>
              <a:buClr>
                <a:schemeClr val="accent1">
                  <a:lumMod val="75000"/>
                </a:schemeClr>
              </a:buClr>
              <a:buFont typeface="Arial"/>
              <a:buChar char="•"/>
              <a:defRPr/>
            </a:pPr>
            <a:r>
              <a:rPr lang="en-US" altLang="ja-JP" sz="1600" dirty="0">
                <a:solidFill>
                  <a:srgbClr val="0D0D0D"/>
                </a:solidFill>
                <a:latin typeface="Tahoma"/>
                <a:cs typeface="Tahoma"/>
              </a:rPr>
              <a:t>The bankruptcy is more fresh for board members – old news for the community</a:t>
            </a:r>
          </a:p>
          <a:p>
            <a:pPr marL="0" indent="0" defTabSz="914400" eaLnBrk="1" hangingPunct="1">
              <a:lnSpc>
                <a:spcPct val="90000"/>
              </a:lnSpc>
              <a:spcBef>
                <a:spcPct val="30000"/>
              </a:spcBef>
              <a:buClr>
                <a:schemeClr val="accent1">
                  <a:lumMod val="75000"/>
                </a:schemeClr>
              </a:buClr>
              <a:defRPr/>
            </a:pPr>
            <a:endParaRPr lang="en-US" altLang="ja-JP" sz="1800" dirty="0">
              <a:solidFill>
                <a:srgbClr val="0D0D0D"/>
              </a:solidFill>
              <a:latin typeface="Tahoma"/>
              <a:cs typeface="Tahoma"/>
            </a:endParaRPr>
          </a:p>
          <a:p>
            <a:pPr lvl="1" defTabSz="914400" eaLnBrk="1" hangingPunct="1">
              <a:lnSpc>
                <a:spcPct val="90000"/>
              </a:lnSpc>
              <a:spcBef>
                <a:spcPct val="30000"/>
              </a:spcBef>
              <a:buClr>
                <a:schemeClr val="accent1">
                  <a:lumMod val="75000"/>
                </a:schemeClr>
              </a:buClr>
              <a:buFont typeface="Wingdings" charset="0"/>
              <a:buChar char="Ø"/>
              <a:defRPr/>
            </a:pPr>
            <a:endParaRPr lang="en-US" altLang="ja-JP" sz="1800" dirty="0">
              <a:solidFill>
                <a:srgbClr val="000000"/>
              </a:solidFill>
              <a:latin typeface="Calibri" charset="0"/>
            </a:endParaRPr>
          </a:p>
          <a:p>
            <a:pPr lvl="1" defTabSz="914400" eaLnBrk="1" hangingPunct="1">
              <a:lnSpc>
                <a:spcPct val="90000"/>
              </a:lnSpc>
              <a:spcBef>
                <a:spcPct val="30000"/>
              </a:spcBef>
              <a:buClr>
                <a:schemeClr val="accent1">
                  <a:lumMod val="75000"/>
                </a:schemeClr>
              </a:buClr>
              <a:buFont typeface="Wingdings" charset="0"/>
              <a:buChar char="Ø"/>
              <a:defRPr/>
            </a:pPr>
            <a:endParaRPr lang="en-US" altLang="ja-JP" sz="1800" dirty="0">
              <a:solidFill>
                <a:srgbClr val="000000"/>
              </a:solidFill>
              <a:latin typeface="Calibri" charset="0"/>
            </a:endParaRPr>
          </a:p>
          <a:p>
            <a:pPr lvl="1" defTabSz="914400" eaLnBrk="1" hangingPunct="1">
              <a:lnSpc>
                <a:spcPct val="90000"/>
              </a:lnSpc>
              <a:spcBef>
                <a:spcPct val="30000"/>
              </a:spcBef>
              <a:buClr>
                <a:schemeClr val="accent1">
                  <a:lumMod val="75000"/>
                </a:schemeClr>
              </a:buClr>
              <a:buFont typeface="Wingdings" charset="0"/>
              <a:buChar char="Ø"/>
              <a:defRPr/>
            </a:pPr>
            <a:endParaRPr lang="en-US" altLang="ja-JP" sz="1800" dirty="0">
              <a:solidFill>
                <a:srgbClr val="000000"/>
              </a:solidFill>
              <a:latin typeface="Calibri" charset="0"/>
            </a:endParaRPr>
          </a:p>
          <a:p>
            <a:pPr lvl="1" defTabSz="914400" eaLnBrk="1" hangingPunct="1">
              <a:lnSpc>
                <a:spcPct val="90000"/>
              </a:lnSpc>
              <a:spcBef>
                <a:spcPct val="30000"/>
              </a:spcBef>
              <a:buClr>
                <a:srgbClr val="008000"/>
              </a:buClr>
              <a:buFont typeface="Wingdings" charset="0"/>
              <a:buChar char="Ø"/>
              <a:defRPr/>
            </a:pPr>
            <a:endParaRPr lang="en-US" altLang="ja-JP" sz="1800" dirty="0">
              <a:solidFill>
                <a:srgbClr val="000000"/>
              </a:solidFill>
              <a:latin typeface="Calibri" charset="0"/>
            </a:endParaRPr>
          </a:p>
          <a:p>
            <a:pPr lvl="1" defTabSz="914400" eaLnBrk="1" hangingPunct="1">
              <a:lnSpc>
                <a:spcPct val="90000"/>
              </a:lnSpc>
              <a:spcBef>
                <a:spcPct val="30000"/>
              </a:spcBef>
              <a:buClr>
                <a:srgbClr val="008000"/>
              </a:buClr>
              <a:buFont typeface="Wingdings" charset="0"/>
              <a:buChar char="Ø"/>
              <a:defRPr/>
            </a:pPr>
            <a:endParaRPr lang="en-US" altLang="ja-JP" sz="1800" dirty="0">
              <a:solidFill>
                <a:srgbClr val="000000"/>
              </a:solidFill>
              <a:latin typeface="Calibri" charset="0"/>
            </a:endParaRPr>
          </a:p>
          <a:p>
            <a:pPr lvl="1" defTabSz="914400" eaLnBrk="1" hangingPunct="1">
              <a:lnSpc>
                <a:spcPct val="90000"/>
              </a:lnSpc>
              <a:spcBef>
                <a:spcPct val="30000"/>
              </a:spcBef>
              <a:buClr>
                <a:srgbClr val="008000"/>
              </a:buClr>
              <a:buFont typeface="Wingdings" charset="0"/>
              <a:buChar char="Ø"/>
              <a:defRPr/>
            </a:pPr>
            <a:endParaRPr lang="en-US" altLang="ja-JP" sz="1800" dirty="0">
              <a:solidFill>
                <a:srgbClr val="000000"/>
              </a:solidFill>
              <a:latin typeface="Calibri" charset="0"/>
            </a:endParaRPr>
          </a:p>
          <a:p>
            <a:pPr lvl="1" defTabSz="914400" eaLnBrk="1" hangingPunct="1">
              <a:lnSpc>
                <a:spcPct val="90000"/>
              </a:lnSpc>
              <a:spcBef>
                <a:spcPct val="30000"/>
              </a:spcBef>
              <a:buClr>
                <a:srgbClr val="008000"/>
              </a:buClr>
              <a:buFont typeface="Wingdings" charset="0"/>
              <a:buChar char="Ø"/>
              <a:defRPr/>
            </a:pPr>
            <a:endParaRPr lang="en-US" altLang="ja-JP" sz="1800" dirty="0">
              <a:solidFill>
                <a:srgbClr val="000000"/>
              </a:solidFill>
              <a:latin typeface="Calibri" charset="0"/>
            </a:endParaRPr>
          </a:p>
          <a:p>
            <a:pPr lvl="1" defTabSz="914400" eaLnBrk="1" hangingPunct="1">
              <a:lnSpc>
                <a:spcPct val="90000"/>
              </a:lnSpc>
              <a:spcBef>
                <a:spcPct val="30000"/>
              </a:spcBef>
              <a:buClr>
                <a:srgbClr val="008000"/>
              </a:buClr>
              <a:buFont typeface="Wingdings" charset="0"/>
              <a:buChar char="Ø"/>
              <a:defRPr/>
            </a:pPr>
            <a:endParaRPr lang="en-US" altLang="ja-JP" sz="1800" dirty="0">
              <a:solidFill>
                <a:srgbClr val="000000"/>
              </a:solidFill>
              <a:latin typeface="Calibri" charset="0"/>
            </a:endParaRPr>
          </a:p>
          <a:p>
            <a:pPr lvl="1" defTabSz="914400" eaLnBrk="1" hangingPunct="1">
              <a:lnSpc>
                <a:spcPct val="90000"/>
              </a:lnSpc>
              <a:spcBef>
                <a:spcPct val="30000"/>
              </a:spcBef>
              <a:buClr>
                <a:srgbClr val="008000"/>
              </a:buClr>
              <a:buFont typeface="Wingdings" charset="0"/>
              <a:buChar char="Ø"/>
              <a:defRPr/>
            </a:pPr>
            <a:endParaRPr lang="en-US" sz="1800" dirty="0">
              <a:latin typeface="Calibri" charset="0"/>
            </a:endParaRPr>
          </a:p>
          <a:p>
            <a:pPr lvl="1" defTabSz="914400" eaLnBrk="1" hangingPunct="1">
              <a:lnSpc>
                <a:spcPct val="90000"/>
              </a:lnSpc>
              <a:spcBef>
                <a:spcPct val="30000"/>
              </a:spcBef>
              <a:buClr>
                <a:srgbClr val="008000"/>
              </a:buClr>
              <a:buFont typeface="Wingdings" charset="0"/>
              <a:buChar char="Ø"/>
              <a:defRPr/>
            </a:pPr>
            <a:endParaRPr lang="en-US" sz="1800" dirty="0">
              <a:latin typeface="Calibri" charset="0"/>
            </a:endParaRPr>
          </a:p>
          <a:p>
            <a:pPr lvl="1" defTabSz="914400" eaLnBrk="1" hangingPunct="1">
              <a:lnSpc>
                <a:spcPct val="90000"/>
              </a:lnSpc>
              <a:spcBef>
                <a:spcPct val="30000"/>
              </a:spcBef>
              <a:buClr>
                <a:srgbClr val="008000"/>
              </a:buClr>
              <a:buFont typeface="Wingdings" charset="0"/>
              <a:buChar char="Ø"/>
              <a:defRPr/>
            </a:pPr>
            <a:endParaRPr lang="en-US" sz="1800" dirty="0">
              <a:latin typeface="Calibri" charset="0"/>
            </a:endParaRPr>
          </a:p>
          <a:p>
            <a:pPr lvl="1" defTabSz="914400" eaLnBrk="1" hangingPunct="1">
              <a:lnSpc>
                <a:spcPct val="90000"/>
              </a:lnSpc>
              <a:spcBef>
                <a:spcPct val="30000"/>
              </a:spcBef>
              <a:buClr>
                <a:schemeClr val="accent2"/>
              </a:buClr>
              <a:buFont typeface="Wingdings" charset="0"/>
              <a:buChar char="Ø"/>
              <a:defRPr/>
            </a:pPr>
            <a:endParaRPr lang="en-US" sz="1400" dirty="0">
              <a:solidFill>
                <a:srgbClr val="000000"/>
              </a:solidFill>
              <a:latin typeface="Calibri" charset="0"/>
            </a:endParaRPr>
          </a:p>
          <a:p>
            <a:pPr lvl="1" defTabSz="914400" eaLnBrk="1" hangingPunct="1">
              <a:lnSpc>
                <a:spcPct val="90000"/>
              </a:lnSpc>
              <a:spcBef>
                <a:spcPct val="30000"/>
              </a:spcBef>
              <a:buClr>
                <a:schemeClr val="accent2"/>
              </a:buClr>
              <a:buFont typeface="Wingdings" charset="0"/>
              <a:buChar char="Ø"/>
              <a:defRPr/>
            </a:pPr>
            <a:endParaRPr lang="en-US" sz="1400" dirty="0">
              <a:solidFill>
                <a:srgbClr val="000000"/>
              </a:solidFill>
              <a:latin typeface="Calibri" charset="0"/>
            </a:endParaRPr>
          </a:p>
          <a:p>
            <a:pPr lvl="1" defTabSz="914400" eaLnBrk="1" hangingPunct="1">
              <a:lnSpc>
                <a:spcPct val="90000"/>
              </a:lnSpc>
              <a:spcBef>
                <a:spcPct val="30000"/>
              </a:spcBef>
              <a:buClr>
                <a:schemeClr val="accent2"/>
              </a:buClr>
              <a:buFont typeface="Wingdings" charset="0"/>
              <a:buChar char="Ø"/>
              <a:defRPr/>
            </a:pPr>
            <a:endParaRPr lang="en-US" sz="1400" dirty="0">
              <a:solidFill>
                <a:srgbClr val="000000"/>
              </a:solidFill>
              <a:latin typeface="Calibri" charset="0"/>
            </a:endParaRPr>
          </a:p>
          <a:p>
            <a:pPr lvl="1" defTabSz="914400" eaLnBrk="1" hangingPunct="1">
              <a:lnSpc>
                <a:spcPct val="90000"/>
              </a:lnSpc>
              <a:spcBef>
                <a:spcPct val="30000"/>
              </a:spcBef>
              <a:buClr>
                <a:schemeClr val="accent2"/>
              </a:buClr>
              <a:buFont typeface="Wingdings" charset="0"/>
              <a:buChar char="Ø"/>
              <a:defRPr/>
            </a:pPr>
            <a:endParaRPr lang="en-US" sz="1400" dirty="0">
              <a:solidFill>
                <a:srgbClr val="000000"/>
              </a:solidFill>
              <a:latin typeface="Calibri" charset="0"/>
            </a:endParaRPr>
          </a:p>
          <a:p>
            <a:pPr lvl="1" defTabSz="914400" eaLnBrk="1" hangingPunct="1">
              <a:lnSpc>
                <a:spcPct val="90000"/>
              </a:lnSpc>
              <a:spcBef>
                <a:spcPct val="30000"/>
              </a:spcBef>
              <a:buClr>
                <a:schemeClr val="accent2"/>
              </a:buClr>
              <a:buFont typeface="Wingdings" charset="0"/>
              <a:buChar char="Ø"/>
              <a:defRPr/>
            </a:pPr>
            <a:endParaRPr lang="en-US" sz="1400" dirty="0">
              <a:solidFill>
                <a:srgbClr val="000000"/>
              </a:solidFill>
              <a:latin typeface="Calibri" charset="0"/>
            </a:endParaRPr>
          </a:p>
          <a:p>
            <a:pPr lvl="1" defTabSz="914400" eaLnBrk="1" hangingPunct="1">
              <a:lnSpc>
                <a:spcPct val="90000"/>
              </a:lnSpc>
              <a:spcBef>
                <a:spcPct val="30000"/>
              </a:spcBef>
              <a:buClr>
                <a:schemeClr val="accent2"/>
              </a:buClr>
              <a:buFont typeface="Wingdings" charset="0"/>
              <a:buChar char="Ø"/>
              <a:defRPr/>
            </a:pPr>
            <a:endParaRPr lang="en-US" sz="1400" dirty="0">
              <a:solidFill>
                <a:srgbClr val="000000"/>
              </a:solidFill>
              <a:latin typeface="Calibri" charset="0"/>
            </a:endParaRPr>
          </a:p>
          <a:p>
            <a:pPr lvl="1" defTabSz="914400" eaLnBrk="1" hangingPunct="1">
              <a:lnSpc>
                <a:spcPct val="90000"/>
              </a:lnSpc>
              <a:spcBef>
                <a:spcPct val="30000"/>
              </a:spcBef>
              <a:buClr>
                <a:schemeClr val="accent2"/>
              </a:buClr>
              <a:buFont typeface="Wingdings" charset="0"/>
              <a:buChar char="Ø"/>
              <a:defRPr/>
            </a:pPr>
            <a:endParaRPr lang="en-US" sz="1400" dirty="0">
              <a:solidFill>
                <a:srgbClr val="000000"/>
              </a:solidFill>
              <a:latin typeface="Calibri" charset="0"/>
            </a:endParaRPr>
          </a:p>
          <a:p>
            <a:pPr lvl="1" defTabSz="914400" eaLnBrk="1" hangingPunct="1">
              <a:lnSpc>
                <a:spcPct val="90000"/>
              </a:lnSpc>
              <a:spcBef>
                <a:spcPct val="30000"/>
              </a:spcBef>
              <a:buClr>
                <a:schemeClr val="accent2"/>
              </a:buClr>
              <a:buFont typeface="Wingdings" charset="0"/>
              <a:buNone/>
              <a:defRPr/>
            </a:pPr>
            <a:r>
              <a:rPr lang="en-US" sz="1400" dirty="0">
                <a:latin typeface="Calibri" charset="0"/>
              </a:rPr>
              <a:t>	</a:t>
            </a:r>
            <a:r>
              <a:rPr lang="en-US" sz="1200" dirty="0">
                <a:latin typeface="Calibri" charset="0"/>
              </a:rPr>
              <a:t>		</a:t>
            </a:r>
          </a:p>
        </p:txBody>
      </p:sp>
      <p:sp>
        <p:nvSpPr>
          <p:cNvPr id="49154" name="Text Box 27"/>
          <p:cNvSpPr txBox="1">
            <a:spLocks noChangeArrowheads="1"/>
          </p:cNvSpPr>
          <p:nvPr/>
        </p:nvSpPr>
        <p:spPr bwMode="auto">
          <a:xfrm>
            <a:off x="844550" y="1374775"/>
            <a:ext cx="739167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0000"/>
              </a:spcBef>
              <a:buClr>
                <a:schemeClr val="accent2"/>
              </a:buClr>
            </a:pPr>
            <a:r>
              <a:rPr lang="en-US" sz="1800" dirty="0">
                <a:latin typeface="Tahoma" charset="0"/>
                <a:cs typeface="Tahoma" charset="0"/>
              </a:rPr>
              <a:t>What is the image of YMCA Camp Minikani in the community?</a:t>
            </a:r>
          </a:p>
        </p:txBody>
      </p:sp>
      <p:sp>
        <p:nvSpPr>
          <p:cNvPr id="49155" name="Slide Number Placeholder 7"/>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0E3D657-E6C3-7440-B120-2F3EE474A324}" type="slidenum">
              <a:rPr lang="en-US" sz="1200">
                <a:solidFill>
                  <a:srgbClr val="898989"/>
                </a:solidFill>
                <a:latin typeface="Calibri" charset="0"/>
              </a:rPr>
              <a:pPr eaLnBrk="1" hangingPunct="1"/>
              <a:t>31</a:t>
            </a:fld>
            <a:endParaRPr lang="en-US" sz="1200">
              <a:solidFill>
                <a:srgbClr val="898989"/>
              </a:solidFill>
              <a:latin typeface="Calibri" charset="0"/>
            </a:endParaRPr>
          </a:p>
        </p:txBody>
      </p:sp>
      <p:sp>
        <p:nvSpPr>
          <p:cNvPr id="49156" name="Rectangle 28"/>
          <p:cNvSpPr>
            <a:spLocks noGrp="1" noChangeArrowheads="1"/>
          </p:cNvSpPr>
          <p:nvPr>
            <p:ph type="title" idx="4294967295"/>
          </p:nvPr>
        </p:nvSpPr>
        <p:spPr>
          <a:xfrm>
            <a:off x="887899" y="558800"/>
            <a:ext cx="5967413" cy="544513"/>
          </a:xfrm>
        </p:spPr>
        <p:txBody>
          <a:bodyPr anchor="t"/>
          <a:lstStyle/>
          <a:p>
            <a:pPr algn="l" eaLnBrk="1" hangingPunct="1"/>
            <a:r>
              <a:rPr lang="en-US" sz="4000" b="1" dirty="0">
                <a:solidFill>
                  <a:srgbClr val="000000"/>
                </a:solidFill>
                <a:latin typeface="Tahoma" charset="0"/>
                <a:ea typeface="ＭＳ Ｐゴシック" charset="0"/>
                <a:cs typeface="Tahoma" charset="0"/>
              </a:rPr>
              <a:t>Image</a:t>
            </a:r>
          </a:p>
        </p:txBody>
      </p:sp>
      <p:graphicFrame>
        <p:nvGraphicFramePr>
          <p:cNvPr id="7" name="Group 63"/>
          <p:cNvGraphicFramePr>
            <a:graphicFrameLocks noGrp="1"/>
          </p:cNvGraphicFramePr>
          <p:nvPr>
            <p:ph sz="half" idx="4294967295"/>
            <p:extLst>
              <p:ext uri="{D42A27DB-BD31-4B8C-83A1-F6EECF244321}">
                <p14:modId xmlns:p14="http://schemas.microsoft.com/office/powerpoint/2010/main" val="176937540"/>
              </p:ext>
            </p:extLst>
          </p:nvPr>
        </p:nvGraphicFramePr>
        <p:xfrm>
          <a:off x="965200" y="1885950"/>
          <a:ext cx="5802313" cy="835025"/>
        </p:xfrm>
        <a:graphic>
          <a:graphicData uri="http://schemas.openxmlformats.org/drawingml/2006/table">
            <a:tbl>
              <a:tblPr/>
              <a:tblGrid>
                <a:gridCol w="1160463">
                  <a:extLst>
                    <a:ext uri="{9D8B030D-6E8A-4147-A177-3AD203B41FA5}">
                      <a16:colId xmlns:a16="http://schemas.microsoft.com/office/drawing/2014/main" xmlns="" val="20000"/>
                    </a:ext>
                  </a:extLst>
                </a:gridCol>
                <a:gridCol w="1162050">
                  <a:extLst>
                    <a:ext uri="{9D8B030D-6E8A-4147-A177-3AD203B41FA5}">
                      <a16:colId xmlns:a16="http://schemas.microsoft.com/office/drawing/2014/main" xmlns="" val="20001"/>
                    </a:ext>
                  </a:extLst>
                </a:gridCol>
                <a:gridCol w="1160462">
                  <a:extLst>
                    <a:ext uri="{9D8B030D-6E8A-4147-A177-3AD203B41FA5}">
                      <a16:colId xmlns:a16="http://schemas.microsoft.com/office/drawing/2014/main" xmlns="" val="20002"/>
                    </a:ext>
                  </a:extLst>
                </a:gridCol>
                <a:gridCol w="1158875">
                  <a:extLst>
                    <a:ext uri="{9D8B030D-6E8A-4147-A177-3AD203B41FA5}">
                      <a16:colId xmlns:a16="http://schemas.microsoft.com/office/drawing/2014/main" xmlns="" val="20003"/>
                    </a:ext>
                  </a:extLst>
                </a:gridCol>
                <a:gridCol w="1160463">
                  <a:extLst>
                    <a:ext uri="{9D8B030D-6E8A-4147-A177-3AD203B41FA5}">
                      <a16:colId xmlns:a16="http://schemas.microsoft.com/office/drawing/2014/main" xmlns="" val="20004"/>
                    </a:ext>
                  </a:extLst>
                </a:gridCol>
              </a:tblGrid>
              <a:tr h="525462">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a:ln>
                            <a:noFill/>
                          </a:ln>
                          <a:solidFill>
                            <a:srgbClr val="000000"/>
                          </a:solidFill>
                          <a:effectLst/>
                          <a:latin typeface="Tahoma"/>
                          <a:ea typeface="ＭＳ Ｐゴシック" charset="0"/>
                          <a:cs typeface="Tahoma"/>
                        </a:rPr>
                        <a:t>Very Good</a:t>
                      </a:r>
                    </a:p>
                  </a:txBody>
                  <a:tcPr marL="91435" marR="91435"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a:ln>
                            <a:noFill/>
                          </a:ln>
                          <a:solidFill>
                            <a:srgbClr val="000000"/>
                          </a:solidFill>
                          <a:effectLst/>
                          <a:latin typeface="Tahoma"/>
                          <a:ea typeface="ＭＳ Ｐゴシック" charset="0"/>
                          <a:cs typeface="Tahoma"/>
                        </a:rPr>
                        <a:t>Good</a:t>
                      </a:r>
                    </a:p>
                  </a:txBody>
                  <a:tcPr marL="91435" marR="91435"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a:ln>
                            <a:noFill/>
                          </a:ln>
                          <a:solidFill>
                            <a:srgbClr val="000000"/>
                          </a:solidFill>
                          <a:effectLst/>
                          <a:latin typeface="Tahoma"/>
                          <a:ea typeface="ＭＳ Ｐゴシック" charset="0"/>
                          <a:cs typeface="Tahoma"/>
                        </a:rPr>
                        <a:t>Fair</a:t>
                      </a:r>
                    </a:p>
                  </a:txBody>
                  <a:tcPr marL="91435" marR="91435"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a:ln>
                            <a:noFill/>
                          </a:ln>
                          <a:solidFill>
                            <a:srgbClr val="000000"/>
                          </a:solidFill>
                          <a:effectLst/>
                          <a:latin typeface="Tahoma"/>
                          <a:ea typeface="ＭＳ Ｐゴシック" charset="0"/>
                          <a:cs typeface="Tahoma"/>
                        </a:rPr>
                        <a:t>Poor</a:t>
                      </a:r>
                    </a:p>
                  </a:txBody>
                  <a:tcPr marL="91435" marR="91435"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Don’</a:t>
                      </a:r>
                      <a:r>
                        <a:rPr kumimoji="0" lang="en-US" altLang="ja-JP" sz="1200" b="1" i="0" u="none" strike="noStrike" cap="none" normalizeH="0" baseline="0" dirty="0">
                          <a:ln>
                            <a:noFill/>
                          </a:ln>
                          <a:solidFill>
                            <a:srgbClr val="000000"/>
                          </a:solidFill>
                          <a:effectLst/>
                          <a:latin typeface="Tahoma"/>
                          <a:ea typeface="ＭＳ Ｐゴシック" charset="0"/>
                          <a:cs typeface="Tahoma"/>
                        </a:rPr>
                        <a:t>t Know</a:t>
                      </a:r>
                      <a:endParaRPr kumimoji="0" lang="en-US" sz="1200" b="1" i="0" u="none" strike="noStrike" cap="none" normalizeH="0" baseline="0" dirty="0">
                        <a:ln>
                          <a:noFill/>
                        </a:ln>
                        <a:solidFill>
                          <a:srgbClr val="000000"/>
                        </a:solidFill>
                        <a:effectLst/>
                        <a:latin typeface="Tahoma"/>
                        <a:ea typeface="ＭＳ Ｐゴシック" charset="0"/>
                        <a:cs typeface="Tahoma"/>
                      </a:endParaRPr>
                    </a:p>
                  </a:txBody>
                  <a:tcPr marL="91435" marR="91435"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09563">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0%</a:t>
                      </a:r>
                    </a:p>
                  </a:txBody>
                  <a:tcPr marL="91435" marR="91435"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40%</a:t>
                      </a:r>
                    </a:p>
                  </a:txBody>
                  <a:tcPr marL="91435" marR="91435"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60%</a:t>
                      </a:r>
                    </a:p>
                  </a:txBody>
                  <a:tcPr marL="91435" marR="91435"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0%</a:t>
                      </a:r>
                    </a:p>
                  </a:txBody>
                  <a:tcPr marL="91435" marR="91435"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0%</a:t>
                      </a:r>
                    </a:p>
                  </a:txBody>
                  <a:tcPr marL="91435" marR="91435"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9" name="Oval 8"/>
          <p:cNvSpPr>
            <a:spLocks noChangeArrowheads="1"/>
          </p:cNvSpPr>
          <p:nvPr/>
        </p:nvSpPr>
        <p:spPr bwMode="auto">
          <a:xfrm>
            <a:off x="600075" y="2302721"/>
            <a:ext cx="244475" cy="227012"/>
          </a:xfrm>
          <a:prstGeom prst="ellipse">
            <a:avLst/>
          </a:prstGeom>
          <a:solidFill>
            <a:srgbClr val="EBE039"/>
          </a:solidFill>
          <a:ln w="9525">
            <a:noFill/>
            <a:round/>
            <a:headEnd/>
            <a:tailEnd/>
          </a:ln>
          <a:effectLst>
            <a:outerShdw blurRad="40000" dist="23000" dir="5400000" rotWithShape="0">
              <a:srgbClr val="000000">
                <a:alpha val="34998"/>
              </a:srgbClr>
            </a:outerShdw>
          </a:effectLst>
        </p:spPr>
        <p:txBody>
          <a:bodyPr anchor="ctr"/>
          <a:lstStyle/>
          <a:p>
            <a:pPr algn="ctr">
              <a:defRPr/>
            </a:pPr>
            <a:endParaRPr lang="en-US" dirty="0">
              <a:solidFill>
                <a:schemeClr val="lt1"/>
              </a:solidFill>
              <a:latin typeface="+mn-lt"/>
              <a:ea typeface="+mn-ea"/>
              <a:cs typeface="+mn-cs"/>
            </a:endParaRPr>
          </a:p>
        </p:txBody>
      </p:sp>
    </p:spTree>
    <p:extLst>
      <p:ext uri="{BB962C8B-B14F-4D97-AF65-F5344CB8AC3E}">
        <p14:creationId xmlns:p14="http://schemas.microsoft.com/office/powerpoint/2010/main" val="316332242"/>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6"/>
          <p:cNvSpPr txBox="1">
            <a:spLocks noChangeArrowheads="1"/>
          </p:cNvSpPr>
          <p:nvPr/>
        </p:nvSpPr>
        <p:spPr bwMode="auto">
          <a:xfrm>
            <a:off x="963613" y="1377950"/>
            <a:ext cx="70739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0000"/>
              </a:spcBef>
              <a:buClr>
                <a:schemeClr val="accent2"/>
              </a:buClr>
            </a:pPr>
            <a:r>
              <a:rPr lang="en-US" sz="1800" dirty="0">
                <a:latin typeface="Tahoma" charset="0"/>
                <a:cs typeface="Tahoma" charset="0"/>
              </a:rPr>
              <a:t>Do you think that YMCA is on the right track with the projects outlined within this campaign?</a:t>
            </a:r>
          </a:p>
        </p:txBody>
      </p:sp>
      <p:sp>
        <p:nvSpPr>
          <p:cNvPr id="51202" name="Slide Number Placeholder 6"/>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AFBB5E-37DB-F248-AC09-856AD220A645}" type="slidenum">
              <a:rPr lang="en-US" sz="1200">
                <a:solidFill>
                  <a:srgbClr val="898989"/>
                </a:solidFill>
                <a:latin typeface="Calibri" charset="0"/>
              </a:rPr>
              <a:pPr eaLnBrk="1" hangingPunct="1"/>
              <a:t>32</a:t>
            </a:fld>
            <a:endParaRPr lang="en-US" sz="1200">
              <a:solidFill>
                <a:srgbClr val="898989"/>
              </a:solidFill>
              <a:latin typeface="Calibri" charset="0"/>
            </a:endParaRPr>
          </a:p>
        </p:txBody>
      </p:sp>
      <p:sp>
        <p:nvSpPr>
          <p:cNvPr id="51203" name="Rectangle 7"/>
          <p:cNvSpPr>
            <a:spLocks noGrp="1" noChangeArrowheads="1"/>
          </p:cNvSpPr>
          <p:nvPr>
            <p:ph type="title" idx="4294967295"/>
          </p:nvPr>
        </p:nvSpPr>
        <p:spPr>
          <a:xfrm>
            <a:off x="963613" y="560388"/>
            <a:ext cx="6570662" cy="544512"/>
          </a:xfrm>
        </p:spPr>
        <p:txBody>
          <a:bodyPr anchor="t"/>
          <a:lstStyle/>
          <a:p>
            <a:pPr algn="l" eaLnBrk="1" hangingPunct="1"/>
            <a:r>
              <a:rPr lang="en-US" sz="4000" b="1" dirty="0">
                <a:solidFill>
                  <a:srgbClr val="000000"/>
                </a:solidFill>
                <a:latin typeface="Tahoma" charset="0"/>
                <a:ea typeface="ＭＳ Ｐゴシック" charset="0"/>
                <a:cs typeface="Tahoma" charset="0"/>
              </a:rPr>
              <a:t>Proposed Projects</a:t>
            </a:r>
          </a:p>
        </p:txBody>
      </p:sp>
      <p:graphicFrame>
        <p:nvGraphicFramePr>
          <p:cNvPr id="6" name="Group 37"/>
          <p:cNvGraphicFramePr>
            <a:graphicFrameLocks noGrp="1"/>
          </p:cNvGraphicFramePr>
          <p:nvPr>
            <p:ph sz="half" idx="4294967295"/>
            <p:extLst>
              <p:ext uri="{D42A27DB-BD31-4B8C-83A1-F6EECF244321}">
                <p14:modId xmlns:p14="http://schemas.microsoft.com/office/powerpoint/2010/main" val="2420976406"/>
              </p:ext>
            </p:extLst>
          </p:nvPr>
        </p:nvGraphicFramePr>
        <p:xfrm>
          <a:off x="1077913" y="2216150"/>
          <a:ext cx="4465637" cy="614363"/>
        </p:xfrm>
        <a:graphic>
          <a:graphicData uri="http://schemas.openxmlformats.org/drawingml/2006/table">
            <a:tbl>
              <a:tblPr/>
              <a:tblGrid>
                <a:gridCol w="1489075">
                  <a:extLst>
                    <a:ext uri="{9D8B030D-6E8A-4147-A177-3AD203B41FA5}">
                      <a16:colId xmlns:a16="http://schemas.microsoft.com/office/drawing/2014/main" xmlns="" val="20000"/>
                    </a:ext>
                  </a:extLst>
                </a:gridCol>
                <a:gridCol w="1489075">
                  <a:extLst>
                    <a:ext uri="{9D8B030D-6E8A-4147-A177-3AD203B41FA5}">
                      <a16:colId xmlns:a16="http://schemas.microsoft.com/office/drawing/2014/main" xmlns="" val="20001"/>
                    </a:ext>
                  </a:extLst>
                </a:gridCol>
                <a:gridCol w="1487487">
                  <a:extLst>
                    <a:ext uri="{9D8B030D-6E8A-4147-A177-3AD203B41FA5}">
                      <a16:colId xmlns:a16="http://schemas.microsoft.com/office/drawing/2014/main" xmlns="" val="20002"/>
                    </a:ext>
                  </a:extLst>
                </a:gridCol>
              </a:tblGrid>
              <a:tr h="304838">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dirty="0">
                          <a:ln>
                            <a:noFill/>
                          </a:ln>
                          <a:solidFill>
                            <a:srgbClr val="000000"/>
                          </a:solidFill>
                          <a:effectLst/>
                          <a:latin typeface="Tahoma"/>
                          <a:ea typeface="ＭＳ Ｐゴシック" pitchFamily="-1" charset="-128"/>
                          <a:cs typeface="Tahoma"/>
                        </a:rPr>
                        <a:t>Yes</a:t>
                      </a:r>
                    </a:p>
                  </a:txBody>
                  <a:tcPr marT="45739" marB="4573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dirty="0">
                          <a:ln>
                            <a:noFill/>
                          </a:ln>
                          <a:solidFill>
                            <a:srgbClr val="000000"/>
                          </a:solidFill>
                          <a:effectLst/>
                          <a:latin typeface="Tahoma"/>
                          <a:ea typeface="ＭＳ Ｐゴシック" pitchFamily="-1" charset="-128"/>
                          <a:cs typeface="Tahoma"/>
                        </a:rPr>
                        <a:t>No</a:t>
                      </a:r>
                    </a:p>
                  </a:txBody>
                  <a:tcPr marT="45739" marB="457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a:ln>
                            <a:noFill/>
                          </a:ln>
                          <a:solidFill>
                            <a:srgbClr val="000000"/>
                          </a:solidFill>
                          <a:effectLst/>
                          <a:latin typeface="Tahoma"/>
                          <a:ea typeface="ＭＳ Ｐゴシック" pitchFamily="-1" charset="-128"/>
                          <a:cs typeface="Tahoma"/>
                        </a:rPr>
                        <a:t>Not Sure</a:t>
                      </a:r>
                    </a:p>
                  </a:txBody>
                  <a:tcPr marT="45739" marB="4573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09525">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dirty="0">
                          <a:ln>
                            <a:noFill/>
                          </a:ln>
                          <a:solidFill>
                            <a:srgbClr val="000000"/>
                          </a:solidFill>
                          <a:effectLst/>
                          <a:latin typeface="Tahoma"/>
                          <a:ea typeface="ＭＳ Ｐゴシック" pitchFamily="-1" charset="-128"/>
                          <a:cs typeface="Tahoma"/>
                        </a:rPr>
                        <a:t>80%</a:t>
                      </a:r>
                    </a:p>
                  </a:txBody>
                  <a:tcPr marT="45739" marB="4573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dirty="0">
                          <a:ln>
                            <a:noFill/>
                          </a:ln>
                          <a:solidFill>
                            <a:srgbClr val="000000"/>
                          </a:solidFill>
                          <a:effectLst/>
                          <a:latin typeface="Tahoma"/>
                          <a:ea typeface="ＭＳ Ｐゴシック" pitchFamily="-1" charset="-128"/>
                          <a:cs typeface="Tahoma"/>
                        </a:rPr>
                        <a:t>10%</a:t>
                      </a:r>
                    </a:p>
                  </a:txBody>
                  <a:tcPr marT="45739" marB="457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pitchFamily="-1" charset="2"/>
                        <a:buNone/>
                        <a:tabLst/>
                      </a:pPr>
                      <a:r>
                        <a:rPr kumimoji="0" lang="en-US" sz="1200" b="1" i="0" u="none" strike="noStrike" cap="none" normalizeH="0" baseline="0" dirty="0">
                          <a:ln>
                            <a:noFill/>
                          </a:ln>
                          <a:solidFill>
                            <a:srgbClr val="000000"/>
                          </a:solidFill>
                          <a:effectLst/>
                          <a:latin typeface="Tahoma"/>
                          <a:ea typeface="ＭＳ Ｐゴシック" pitchFamily="-1" charset="-128"/>
                          <a:cs typeface="Tahoma"/>
                        </a:rPr>
                        <a:t>10%</a:t>
                      </a:r>
                    </a:p>
                  </a:txBody>
                  <a:tcPr marT="45739" marB="4573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51219" name="Rectangle 3"/>
          <p:cNvSpPr txBox="1">
            <a:spLocks noChangeArrowheads="1"/>
          </p:cNvSpPr>
          <p:nvPr/>
        </p:nvSpPr>
        <p:spPr bwMode="auto">
          <a:xfrm>
            <a:off x="1077913" y="3611497"/>
            <a:ext cx="7243762" cy="2848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39725" indent="-339725" eaLnBrk="0" hangingPunct="0">
              <a:defRPr sz="2400">
                <a:solidFill>
                  <a:schemeClr val="tx1"/>
                </a:solidFill>
                <a:latin typeface="Arial" charset="0"/>
                <a:ea typeface="ＭＳ Ｐゴシック" charset="0"/>
                <a:cs typeface="ＭＳ Ｐゴシック" charset="0"/>
              </a:defRPr>
            </a:lvl1pPr>
            <a:lvl2pPr marL="798513" indent="-34448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spcBef>
                <a:spcPct val="30000"/>
              </a:spcBef>
              <a:buClr>
                <a:schemeClr val="accent2"/>
              </a:buClr>
            </a:pPr>
            <a:r>
              <a:rPr lang="en-US" sz="1800" b="1" dirty="0">
                <a:solidFill>
                  <a:srgbClr val="0D0D0D"/>
                </a:solidFill>
                <a:latin typeface="Tahoma" charset="0"/>
                <a:cs typeface="Tahoma" charset="0"/>
              </a:rPr>
              <a:t>Comments on Capital:</a:t>
            </a:r>
            <a:endParaRPr lang="en-US" altLang="ja-JP" sz="1800" dirty="0">
              <a:solidFill>
                <a:srgbClr val="000000"/>
              </a:solidFill>
              <a:latin typeface="Tahoma" charset="0"/>
              <a:cs typeface="Tahoma" charset="0"/>
            </a:endParaRPr>
          </a:p>
          <a:p>
            <a:pPr defTabSz="914400" eaLnBrk="1" hangingPunct="1">
              <a:lnSpc>
                <a:spcPct val="90000"/>
              </a:lnSpc>
              <a:spcBef>
                <a:spcPct val="30000"/>
              </a:spcBef>
              <a:buClr>
                <a:schemeClr val="accent1">
                  <a:lumMod val="75000"/>
                </a:schemeClr>
              </a:buClr>
              <a:buFont typeface="Arial"/>
              <a:buChar char="•"/>
              <a:defRPr/>
            </a:pPr>
            <a:r>
              <a:rPr lang="en-US" sz="1600" dirty="0">
                <a:solidFill>
                  <a:srgbClr val="0D0D0D"/>
                </a:solidFill>
                <a:latin typeface="Tahoma"/>
                <a:cs typeface="Tahoma"/>
              </a:rPr>
              <a:t>Don’t shy away from capital needs</a:t>
            </a:r>
          </a:p>
          <a:p>
            <a:pPr defTabSz="914400" eaLnBrk="1" hangingPunct="1">
              <a:lnSpc>
                <a:spcPct val="90000"/>
              </a:lnSpc>
              <a:spcBef>
                <a:spcPct val="30000"/>
              </a:spcBef>
              <a:buClr>
                <a:schemeClr val="accent1">
                  <a:lumMod val="75000"/>
                </a:schemeClr>
              </a:buClr>
              <a:buFont typeface="Arial"/>
              <a:buChar char="•"/>
              <a:defRPr/>
            </a:pPr>
            <a:r>
              <a:rPr lang="en-US" sz="1600" dirty="0">
                <a:solidFill>
                  <a:srgbClr val="0D0D0D"/>
                </a:solidFill>
                <a:latin typeface="Tahoma"/>
                <a:cs typeface="Tahoma"/>
              </a:rPr>
              <a:t>Program for kids and families is stronger than the capital projects served up</a:t>
            </a:r>
          </a:p>
          <a:p>
            <a:pPr defTabSz="914400" eaLnBrk="1" hangingPunct="1">
              <a:lnSpc>
                <a:spcPct val="90000"/>
              </a:lnSpc>
              <a:spcBef>
                <a:spcPct val="30000"/>
              </a:spcBef>
              <a:buClr>
                <a:schemeClr val="accent1">
                  <a:lumMod val="75000"/>
                </a:schemeClr>
              </a:buClr>
              <a:buFont typeface="Arial"/>
              <a:buChar char="•"/>
              <a:defRPr/>
            </a:pPr>
            <a:r>
              <a:rPr lang="en-US" sz="1600" dirty="0">
                <a:solidFill>
                  <a:srgbClr val="0D0D0D"/>
                </a:solidFill>
                <a:latin typeface="Tahoma"/>
                <a:cs typeface="Tahoma"/>
              </a:rPr>
              <a:t>A realistic and small capital goal would be a good way to “walk” before you run back into major gift </a:t>
            </a:r>
            <a:r>
              <a:rPr lang="en-US" sz="1600" dirty="0" smtClean="0">
                <a:solidFill>
                  <a:srgbClr val="0D0D0D"/>
                </a:solidFill>
                <a:latin typeface="Tahoma"/>
                <a:cs typeface="Tahoma"/>
              </a:rPr>
              <a:t>fundraising</a:t>
            </a:r>
            <a:endParaRPr lang="en-US" sz="1600" dirty="0">
              <a:solidFill>
                <a:srgbClr val="0D0D0D"/>
              </a:solidFill>
              <a:latin typeface="Tahoma"/>
              <a:cs typeface="Tahoma"/>
            </a:endParaRPr>
          </a:p>
          <a:p>
            <a:pPr defTabSz="914400" eaLnBrk="1" hangingPunct="1">
              <a:lnSpc>
                <a:spcPct val="90000"/>
              </a:lnSpc>
              <a:spcBef>
                <a:spcPct val="30000"/>
              </a:spcBef>
              <a:buClr>
                <a:schemeClr val="accent1">
                  <a:lumMod val="75000"/>
                </a:schemeClr>
              </a:buClr>
              <a:buFont typeface="Arial"/>
              <a:buChar char="•"/>
              <a:defRPr/>
            </a:pPr>
            <a:r>
              <a:rPr lang="en-US" sz="1600" dirty="0">
                <a:solidFill>
                  <a:srgbClr val="0D0D0D"/>
                </a:solidFill>
                <a:latin typeface="Tahoma"/>
                <a:cs typeface="Tahoma"/>
              </a:rPr>
              <a:t>It’s not the right time to talk about endowment development</a:t>
            </a:r>
          </a:p>
          <a:p>
            <a:pPr defTabSz="914400" eaLnBrk="1" hangingPunct="1">
              <a:lnSpc>
                <a:spcPct val="90000"/>
              </a:lnSpc>
              <a:spcBef>
                <a:spcPct val="30000"/>
              </a:spcBef>
              <a:buClr>
                <a:schemeClr val="accent1">
                  <a:lumMod val="75000"/>
                </a:schemeClr>
              </a:buClr>
              <a:buFont typeface="Arial"/>
              <a:buChar char="•"/>
              <a:defRPr/>
            </a:pPr>
            <a:endParaRPr lang="en-US" altLang="ja-JP" sz="1600" dirty="0">
              <a:solidFill>
                <a:srgbClr val="0D0D0D"/>
              </a:solidFill>
              <a:latin typeface="Tahoma"/>
              <a:cs typeface="Tahoma"/>
            </a:endParaRPr>
          </a:p>
          <a:p>
            <a:pPr defTabSz="914400" eaLnBrk="1" hangingPunct="1">
              <a:lnSpc>
                <a:spcPct val="90000"/>
              </a:lnSpc>
              <a:spcBef>
                <a:spcPct val="30000"/>
              </a:spcBef>
              <a:buClr>
                <a:schemeClr val="accent1">
                  <a:lumMod val="75000"/>
                </a:schemeClr>
              </a:buClr>
              <a:buFont typeface="Arial"/>
              <a:buChar char="•"/>
              <a:defRPr/>
            </a:pPr>
            <a:endParaRPr lang="en-US" altLang="ja-JP" sz="1800" dirty="0">
              <a:solidFill>
                <a:srgbClr val="0D0D0D"/>
              </a:solidFill>
              <a:latin typeface="Tahoma"/>
              <a:cs typeface="Tahoma"/>
            </a:endParaRPr>
          </a:p>
          <a:p>
            <a:pPr lvl="1" defTabSz="914400" eaLnBrk="1" hangingPunct="1">
              <a:lnSpc>
                <a:spcPct val="90000"/>
              </a:lnSpc>
              <a:spcBef>
                <a:spcPct val="30000"/>
              </a:spcBef>
              <a:buClr>
                <a:srgbClr val="69A000"/>
              </a:buClr>
              <a:buFont typeface="Wingdings" charset="0"/>
              <a:buChar char="Ø"/>
            </a:pPr>
            <a:endParaRPr lang="en-US" altLang="ja-JP" sz="1800" dirty="0">
              <a:solidFill>
                <a:srgbClr val="000000"/>
              </a:solidFill>
              <a:latin typeface="Calibri" charset="0"/>
            </a:endParaRPr>
          </a:p>
          <a:p>
            <a:pPr lvl="1" defTabSz="914400" eaLnBrk="1" hangingPunct="1">
              <a:lnSpc>
                <a:spcPct val="90000"/>
              </a:lnSpc>
              <a:spcBef>
                <a:spcPct val="30000"/>
              </a:spcBef>
              <a:buClr>
                <a:srgbClr val="69A000"/>
              </a:buClr>
              <a:buFont typeface="Wingdings" charset="0"/>
              <a:buChar char="Ø"/>
            </a:pPr>
            <a:endParaRPr lang="en-US" altLang="ja-JP" sz="1800" dirty="0">
              <a:solidFill>
                <a:srgbClr val="000000"/>
              </a:solidFill>
              <a:latin typeface="Calibri" charset="0"/>
            </a:endParaRPr>
          </a:p>
        </p:txBody>
      </p:sp>
      <p:sp>
        <p:nvSpPr>
          <p:cNvPr id="8" name="Oval 7"/>
          <p:cNvSpPr>
            <a:spLocks noChangeArrowheads="1"/>
          </p:cNvSpPr>
          <p:nvPr/>
        </p:nvSpPr>
        <p:spPr bwMode="auto">
          <a:xfrm>
            <a:off x="719138" y="2427804"/>
            <a:ext cx="244475" cy="227012"/>
          </a:xfrm>
          <a:prstGeom prst="ellipse">
            <a:avLst/>
          </a:prstGeom>
          <a:solidFill>
            <a:srgbClr val="EBE039"/>
          </a:solidFill>
          <a:ln w="9525">
            <a:noFill/>
            <a:round/>
            <a:headEnd/>
            <a:tailEnd/>
          </a:ln>
          <a:effectLst>
            <a:outerShdw blurRad="40000" dist="23000" dir="5400000" rotWithShape="0">
              <a:srgbClr val="000000">
                <a:alpha val="34998"/>
              </a:srgbClr>
            </a:outerShdw>
          </a:effectLst>
        </p:spPr>
        <p:txBody>
          <a:bodyPr anchor="ctr"/>
          <a:lstStyle/>
          <a:p>
            <a:pPr algn="ctr">
              <a:defRPr/>
            </a:pPr>
            <a:endParaRPr lang="en-US" dirty="0">
              <a:solidFill>
                <a:schemeClr val="lt1"/>
              </a:solidFill>
              <a:latin typeface="+mn-lt"/>
              <a:ea typeface="+mn-ea"/>
              <a:cs typeface="+mn-cs"/>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6"/>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E88E394-65B8-6E4A-B9D5-2BA3145A81F7}" type="slidenum">
              <a:rPr lang="en-US" sz="1200">
                <a:solidFill>
                  <a:srgbClr val="898989"/>
                </a:solidFill>
                <a:latin typeface="Calibri" charset="0"/>
              </a:rPr>
              <a:pPr eaLnBrk="1" hangingPunct="1"/>
              <a:t>33</a:t>
            </a:fld>
            <a:endParaRPr lang="en-US" sz="1200">
              <a:solidFill>
                <a:srgbClr val="898989"/>
              </a:solidFill>
              <a:latin typeface="Calibri" charset="0"/>
            </a:endParaRPr>
          </a:p>
        </p:txBody>
      </p:sp>
      <p:sp>
        <p:nvSpPr>
          <p:cNvPr id="52227" name="Rectangle 7"/>
          <p:cNvSpPr>
            <a:spLocks noGrp="1" noChangeArrowheads="1"/>
          </p:cNvSpPr>
          <p:nvPr>
            <p:ph type="title" idx="4294967295"/>
          </p:nvPr>
        </p:nvSpPr>
        <p:spPr>
          <a:xfrm>
            <a:off x="963613" y="827088"/>
            <a:ext cx="7675562" cy="544512"/>
          </a:xfrm>
        </p:spPr>
        <p:txBody>
          <a:bodyPr anchor="t"/>
          <a:lstStyle/>
          <a:p>
            <a:pPr algn="l" eaLnBrk="1" hangingPunct="1"/>
            <a:r>
              <a:rPr lang="en-US" sz="4000" b="1" dirty="0">
                <a:solidFill>
                  <a:srgbClr val="000000"/>
                </a:solidFill>
                <a:latin typeface="Tahoma" charset="0"/>
                <a:ea typeface="ＭＳ Ｐゴシック" charset="0"/>
                <a:cs typeface="Tahoma" charset="0"/>
              </a:rPr>
              <a:t>Project Prioritization</a:t>
            </a:r>
          </a:p>
        </p:txBody>
      </p:sp>
      <p:sp>
        <p:nvSpPr>
          <p:cNvPr id="3" name="TextBox 2"/>
          <p:cNvSpPr txBox="1"/>
          <p:nvPr/>
        </p:nvSpPr>
        <p:spPr>
          <a:xfrm>
            <a:off x="1575279" y="2835247"/>
            <a:ext cx="184666" cy="369332"/>
          </a:xfrm>
          <a:prstGeom prst="rect">
            <a:avLst/>
          </a:prstGeom>
          <a:noFill/>
        </p:spPr>
        <p:txBody>
          <a:bodyPr wrap="none" rtlCol="0">
            <a:spAutoFit/>
          </a:bodyPr>
          <a:lstStyle/>
          <a:p>
            <a:endParaRPr lang="en-US" dirty="0"/>
          </a:p>
        </p:txBody>
      </p:sp>
      <p:grpSp>
        <p:nvGrpSpPr>
          <p:cNvPr id="2" name="Group 1"/>
          <p:cNvGrpSpPr/>
          <p:nvPr/>
        </p:nvGrpSpPr>
        <p:grpSpPr>
          <a:xfrm>
            <a:off x="963613" y="1903111"/>
            <a:ext cx="6961872" cy="3326552"/>
            <a:chOff x="901770" y="2342835"/>
            <a:chExt cx="6961872" cy="3326552"/>
          </a:xfrm>
        </p:grpSpPr>
        <p:sp>
          <p:nvSpPr>
            <p:cNvPr id="18" name="Rounded Rectangle 17"/>
            <p:cNvSpPr/>
            <p:nvPr/>
          </p:nvSpPr>
          <p:spPr>
            <a:xfrm>
              <a:off x="1076642" y="3537528"/>
              <a:ext cx="6780696" cy="383692"/>
            </a:xfrm>
            <a:prstGeom prst="round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1070338" y="3965215"/>
              <a:ext cx="6780696" cy="383692"/>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p:nvPr/>
          </p:nvSpPr>
          <p:spPr>
            <a:xfrm>
              <a:off x="1064034" y="4392902"/>
              <a:ext cx="6780696" cy="383692"/>
            </a:xfrm>
            <a:prstGeom prst="round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a:off x="1057730" y="4820589"/>
              <a:ext cx="6780696" cy="383692"/>
            </a:xfrm>
            <a:prstGeom prst="round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1082946" y="3109841"/>
              <a:ext cx="6780696" cy="383692"/>
            </a:xfrm>
            <a:prstGeom prst="roundRect">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225" name="Text Box 6"/>
            <p:cNvSpPr txBox="1">
              <a:spLocks noChangeArrowheads="1"/>
            </p:cNvSpPr>
            <p:nvPr/>
          </p:nvSpPr>
          <p:spPr bwMode="auto">
            <a:xfrm>
              <a:off x="901770" y="2342835"/>
              <a:ext cx="5348068" cy="3326552"/>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0000"/>
                </a:spcBef>
                <a:buClr>
                  <a:schemeClr val="accent1"/>
                </a:buClr>
                <a:buSzPct val="130000"/>
                <a:defRPr/>
              </a:pPr>
              <a:endParaRPr lang="en-US" sz="2000" dirty="0">
                <a:latin typeface="Tahoma" charset="0"/>
                <a:cs typeface="Tahoma" charset="0"/>
              </a:endParaRPr>
            </a:p>
            <a:p>
              <a:pPr eaLnBrk="1" hangingPunct="1">
                <a:spcBef>
                  <a:spcPct val="30000"/>
                </a:spcBef>
                <a:buClr>
                  <a:schemeClr val="accent1"/>
                </a:buClr>
                <a:buSzPct val="130000"/>
                <a:defRPr/>
              </a:pPr>
              <a:endParaRPr lang="en-US" sz="2000" dirty="0">
                <a:latin typeface="Tahoma" charset="0"/>
                <a:cs typeface="Tahoma" charset="0"/>
              </a:endParaRPr>
            </a:p>
            <a:p>
              <a:pPr eaLnBrk="1" hangingPunct="1">
                <a:spcBef>
                  <a:spcPts val="800"/>
                </a:spcBef>
                <a:spcAft>
                  <a:spcPts val="100"/>
                </a:spcAft>
                <a:buClr>
                  <a:schemeClr val="accent1"/>
                </a:buClr>
                <a:buSzPct val="130000"/>
                <a:defRPr/>
              </a:pPr>
              <a:r>
                <a:rPr lang="en-US" sz="2000" dirty="0">
                  <a:latin typeface="Tahoma" charset="0"/>
                  <a:cs typeface="Tahoma" charset="0"/>
                </a:rPr>
                <a:t>         </a:t>
              </a:r>
              <a:r>
                <a:rPr lang="en-US" sz="2000" dirty="0">
                  <a:solidFill>
                    <a:srgbClr val="FFFFFF"/>
                  </a:solidFill>
                  <a:latin typeface="Tahoma" charset="0"/>
                  <a:cs typeface="Tahoma" charset="0"/>
                </a:rPr>
                <a:t>Rite Hite</a:t>
              </a:r>
            </a:p>
            <a:p>
              <a:pPr eaLnBrk="1" hangingPunct="1">
                <a:spcBef>
                  <a:spcPts val="800"/>
                </a:spcBef>
                <a:spcAft>
                  <a:spcPts val="100"/>
                </a:spcAft>
                <a:buClr>
                  <a:schemeClr val="accent1"/>
                </a:buClr>
                <a:buSzPct val="130000"/>
                <a:defRPr/>
              </a:pPr>
              <a:r>
                <a:rPr lang="en-US" sz="2000" dirty="0">
                  <a:latin typeface="Tahoma" charset="0"/>
                  <a:cs typeface="Tahoma" charset="0"/>
                </a:rPr>
                <a:t>           Northside</a:t>
              </a:r>
            </a:p>
            <a:p>
              <a:pPr eaLnBrk="1" hangingPunct="1">
                <a:spcBef>
                  <a:spcPts val="800"/>
                </a:spcBef>
                <a:spcAft>
                  <a:spcPts val="100"/>
                </a:spcAft>
                <a:buClr>
                  <a:schemeClr val="accent1"/>
                </a:buClr>
                <a:buSzPct val="130000"/>
                <a:defRPr/>
              </a:pPr>
              <a:r>
                <a:rPr lang="en-US" sz="2000" dirty="0">
                  <a:latin typeface="Tahoma" charset="0"/>
                  <a:cs typeface="Tahoma" charset="0"/>
                </a:rPr>
                <a:t>		  Annual Campaign</a:t>
              </a:r>
            </a:p>
            <a:p>
              <a:pPr eaLnBrk="1" hangingPunct="1">
                <a:spcBef>
                  <a:spcPts val="800"/>
                </a:spcBef>
                <a:spcAft>
                  <a:spcPts val="100"/>
                </a:spcAft>
                <a:buClr>
                  <a:schemeClr val="accent1"/>
                </a:buClr>
                <a:buSzPct val="130000"/>
                <a:defRPr/>
              </a:pPr>
              <a:r>
                <a:rPr lang="en-US" sz="2000" dirty="0">
                  <a:latin typeface="Tahoma" charset="0"/>
                  <a:cs typeface="Tahoma" charset="0"/>
                </a:rPr>
                <a:t>                Neighborhood Expansion</a:t>
              </a:r>
            </a:p>
            <a:p>
              <a:pPr eaLnBrk="1" hangingPunct="1">
                <a:spcBef>
                  <a:spcPts val="800"/>
                </a:spcBef>
                <a:spcAft>
                  <a:spcPts val="100"/>
                </a:spcAft>
                <a:buClr>
                  <a:schemeClr val="accent1"/>
                </a:buClr>
                <a:buSzPct val="130000"/>
                <a:defRPr/>
              </a:pPr>
              <a:r>
                <a:rPr lang="en-US" sz="2000" dirty="0">
                  <a:latin typeface="Tahoma" charset="0"/>
                  <a:cs typeface="Tahoma" charset="0"/>
                </a:rPr>
                <a:t>                  Endowment</a:t>
              </a:r>
            </a:p>
            <a:p>
              <a:pPr eaLnBrk="1" hangingPunct="1">
                <a:spcBef>
                  <a:spcPts val="800"/>
                </a:spcBef>
                <a:spcAft>
                  <a:spcPts val="100"/>
                </a:spcAft>
                <a:buClr>
                  <a:schemeClr val="accent1"/>
                </a:buClr>
                <a:buSzPct val="130000"/>
                <a:defRPr/>
              </a:pPr>
              <a:r>
                <a:rPr lang="en-US" sz="2000" dirty="0">
                  <a:latin typeface="Tahoma" charset="0"/>
                  <a:cs typeface="Tahoma" charset="0"/>
                </a:rPr>
                <a:t>      </a:t>
              </a:r>
            </a:p>
          </p:txBody>
        </p:sp>
        <p:sp>
          <p:nvSpPr>
            <p:cNvPr id="8" name="Chevron 7"/>
            <p:cNvSpPr/>
            <p:nvPr/>
          </p:nvSpPr>
          <p:spPr>
            <a:xfrm>
              <a:off x="1474182" y="3175446"/>
              <a:ext cx="190568" cy="262872"/>
            </a:xfrm>
            <a:prstGeom prst="chevron">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9" name="Chevron 8"/>
            <p:cNvSpPr/>
            <p:nvPr/>
          </p:nvSpPr>
          <p:spPr>
            <a:xfrm>
              <a:off x="1635213" y="3588950"/>
              <a:ext cx="190568" cy="262872"/>
            </a:xfrm>
            <a:prstGeom prst="chevron">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1" name="Chevron 10"/>
            <p:cNvSpPr/>
            <p:nvPr/>
          </p:nvSpPr>
          <p:spPr>
            <a:xfrm>
              <a:off x="1882897" y="4015265"/>
              <a:ext cx="190568" cy="262872"/>
            </a:xfrm>
            <a:prstGeom prst="chevron">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2" name="Chevron 11"/>
            <p:cNvSpPr/>
            <p:nvPr/>
          </p:nvSpPr>
          <p:spPr>
            <a:xfrm>
              <a:off x="2015542" y="4463601"/>
              <a:ext cx="190568" cy="262872"/>
            </a:xfrm>
            <a:prstGeom prst="chevron">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3" name="Chevron 12"/>
            <p:cNvSpPr/>
            <p:nvPr/>
          </p:nvSpPr>
          <p:spPr>
            <a:xfrm>
              <a:off x="2195067" y="4867230"/>
              <a:ext cx="190568" cy="262872"/>
            </a:xfrm>
            <a:prstGeom prst="chevron">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gr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Number Placeholder 1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3758D5D-0B55-2249-B23E-4E6544FD6D43}" type="slidenum">
              <a:rPr lang="en-US" sz="1200">
                <a:solidFill>
                  <a:srgbClr val="898989"/>
                </a:solidFill>
                <a:latin typeface="Calibri" charset="0"/>
              </a:rPr>
              <a:pPr eaLnBrk="1" hangingPunct="1"/>
              <a:t>34</a:t>
            </a:fld>
            <a:endParaRPr lang="en-US" sz="1200">
              <a:solidFill>
                <a:srgbClr val="898989"/>
              </a:solidFill>
              <a:latin typeface="Calibri" charset="0"/>
            </a:endParaRPr>
          </a:p>
        </p:txBody>
      </p:sp>
      <p:sp>
        <p:nvSpPr>
          <p:cNvPr id="54274" name="Rectangle 3"/>
          <p:cNvSpPr>
            <a:spLocks noGrp="1" noChangeArrowheads="1"/>
          </p:cNvSpPr>
          <p:nvPr>
            <p:ph type="title" sz="quarter" idx="4294967295"/>
          </p:nvPr>
        </p:nvSpPr>
        <p:spPr>
          <a:xfrm>
            <a:off x="484188" y="608635"/>
            <a:ext cx="8229600" cy="1143000"/>
          </a:xfrm>
        </p:spPr>
        <p:txBody>
          <a:bodyPr anchor="t"/>
          <a:lstStyle/>
          <a:p>
            <a:pPr algn="l" eaLnBrk="1" hangingPunct="1"/>
            <a:r>
              <a:rPr lang="en-US" sz="4000" b="1" dirty="0">
                <a:solidFill>
                  <a:srgbClr val="000000"/>
                </a:solidFill>
                <a:latin typeface="Tahoma" charset="0"/>
                <a:ea typeface="ＭＳ Ｐゴシック" charset="0"/>
                <a:cs typeface="Tahoma" charset="0"/>
              </a:rPr>
              <a:t>Feasibility</a:t>
            </a:r>
          </a:p>
        </p:txBody>
      </p:sp>
      <p:graphicFrame>
        <p:nvGraphicFramePr>
          <p:cNvPr id="4" name="Group 290"/>
          <p:cNvGraphicFramePr>
            <a:graphicFrameLocks noGrp="1"/>
          </p:cNvGraphicFramePr>
          <p:nvPr>
            <p:ph sz="quarter" idx="4294967295"/>
            <p:extLst>
              <p:ext uri="{D42A27DB-BD31-4B8C-83A1-F6EECF244321}">
                <p14:modId xmlns:p14="http://schemas.microsoft.com/office/powerpoint/2010/main" val="1998014874"/>
              </p:ext>
            </p:extLst>
          </p:nvPr>
        </p:nvGraphicFramePr>
        <p:xfrm>
          <a:off x="5143500" y="1568450"/>
          <a:ext cx="2082800" cy="762000"/>
        </p:xfrm>
        <a:graphic>
          <a:graphicData uri="http://schemas.openxmlformats.org/drawingml/2006/table">
            <a:tbl>
              <a:tblPr/>
              <a:tblGrid>
                <a:gridCol w="615950">
                  <a:extLst>
                    <a:ext uri="{9D8B030D-6E8A-4147-A177-3AD203B41FA5}">
                      <a16:colId xmlns:a16="http://schemas.microsoft.com/office/drawing/2014/main" xmlns="" val="20000"/>
                    </a:ext>
                  </a:extLst>
                </a:gridCol>
                <a:gridCol w="530225">
                  <a:extLst>
                    <a:ext uri="{9D8B030D-6E8A-4147-A177-3AD203B41FA5}">
                      <a16:colId xmlns:a16="http://schemas.microsoft.com/office/drawing/2014/main" xmlns="" val="20001"/>
                    </a:ext>
                  </a:extLst>
                </a:gridCol>
                <a:gridCol w="936625">
                  <a:extLst>
                    <a:ext uri="{9D8B030D-6E8A-4147-A177-3AD203B41FA5}">
                      <a16:colId xmlns:a16="http://schemas.microsoft.com/office/drawing/2014/main" xmlns="" val="20002"/>
                    </a:ext>
                  </a:extLst>
                </a:gridCol>
              </a:tblGrid>
              <a:tr h="457194">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Yes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No</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Not Sure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04806">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chemeClr val="tx1"/>
                          </a:solidFill>
                          <a:effectLst/>
                          <a:latin typeface="Tahoma"/>
                          <a:ea typeface="ＭＳ Ｐゴシック" charset="0"/>
                          <a:cs typeface="Tahoma"/>
                        </a:rPr>
                        <a:t>30%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chemeClr val="tx1"/>
                          </a:solidFill>
                          <a:effectLst/>
                          <a:latin typeface="Tahoma"/>
                          <a:ea typeface="ＭＳ Ｐゴシック" charset="0"/>
                          <a:cs typeface="Tahoma"/>
                        </a:rPr>
                        <a:t>70%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graphicFrame>
        <p:nvGraphicFramePr>
          <p:cNvPr id="9" name="Group 292"/>
          <p:cNvGraphicFramePr>
            <a:graphicFrameLocks noGrp="1"/>
          </p:cNvGraphicFramePr>
          <p:nvPr>
            <p:ph sz="quarter" idx="4294967295"/>
            <p:extLst>
              <p:ext uri="{D42A27DB-BD31-4B8C-83A1-F6EECF244321}">
                <p14:modId xmlns:p14="http://schemas.microsoft.com/office/powerpoint/2010/main" val="2860404604"/>
              </p:ext>
            </p:extLst>
          </p:nvPr>
        </p:nvGraphicFramePr>
        <p:xfrm>
          <a:off x="1092200" y="2736850"/>
          <a:ext cx="2733675" cy="762000"/>
        </p:xfrm>
        <a:graphic>
          <a:graphicData uri="http://schemas.openxmlformats.org/drawingml/2006/table">
            <a:tbl>
              <a:tblPr/>
              <a:tblGrid>
                <a:gridCol w="911225">
                  <a:extLst>
                    <a:ext uri="{9D8B030D-6E8A-4147-A177-3AD203B41FA5}">
                      <a16:colId xmlns:a16="http://schemas.microsoft.com/office/drawing/2014/main" xmlns="" val="20000"/>
                    </a:ext>
                  </a:extLst>
                </a:gridCol>
                <a:gridCol w="911225">
                  <a:extLst>
                    <a:ext uri="{9D8B030D-6E8A-4147-A177-3AD203B41FA5}">
                      <a16:colId xmlns:a16="http://schemas.microsoft.com/office/drawing/2014/main" xmlns="" val="20001"/>
                    </a:ext>
                  </a:extLst>
                </a:gridCol>
                <a:gridCol w="911225">
                  <a:extLst>
                    <a:ext uri="{9D8B030D-6E8A-4147-A177-3AD203B41FA5}">
                      <a16:colId xmlns:a16="http://schemas.microsoft.com/office/drawing/2014/main" xmlns="" val="20002"/>
                    </a:ext>
                  </a:extLst>
                </a:gridCol>
              </a:tblGrid>
              <a:tr h="457190">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Yes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No</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Not Sure</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04810">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40%</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0%</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60%</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51231" name="Text Box 127"/>
          <p:cNvSpPr txBox="1">
            <a:spLocks noChangeArrowheads="1"/>
          </p:cNvSpPr>
          <p:nvPr/>
        </p:nvSpPr>
        <p:spPr bwMode="auto">
          <a:xfrm>
            <a:off x="484188" y="1562100"/>
            <a:ext cx="3698875" cy="1077218"/>
          </a:xfrm>
          <a:prstGeom prst="rect">
            <a:avLst/>
          </a:prstGeom>
          <a:no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chemeClr val="accent1">
                  <a:lumMod val="75000"/>
                </a:schemeClr>
              </a:buClr>
              <a:defRPr/>
            </a:pPr>
            <a:r>
              <a:rPr lang="en-US" sz="1600" dirty="0">
                <a:latin typeface="Tahoma"/>
                <a:cs typeface="Tahoma"/>
              </a:rPr>
              <a:t>Do you believe that a comprehensive </a:t>
            </a:r>
            <a:r>
              <a:rPr lang="en-US" sz="1600" dirty="0">
                <a:solidFill>
                  <a:srgbClr val="0D0D0D"/>
                </a:solidFill>
                <a:latin typeface="Tahoma"/>
                <a:cs typeface="Tahoma"/>
              </a:rPr>
              <a:t>campaign of $5,800,000 million </a:t>
            </a:r>
            <a:r>
              <a:rPr lang="en-US" sz="1600" dirty="0">
                <a:latin typeface="Tahoma"/>
                <a:cs typeface="Tahoma"/>
              </a:rPr>
              <a:t>is realistic and attainable over a 3-5 year period?</a:t>
            </a:r>
          </a:p>
        </p:txBody>
      </p:sp>
      <p:sp>
        <p:nvSpPr>
          <p:cNvPr id="51232" name="Rectangle 128"/>
          <p:cNvSpPr>
            <a:spLocks noChangeArrowheads="1"/>
          </p:cNvSpPr>
          <p:nvPr/>
        </p:nvSpPr>
        <p:spPr bwMode="auto">
          <a:xfrm>
            <a:off x="4077227" y="2741084"/>
            <a:ext cx="4841875" cy="830263"/>
          </a:xfrm>
          <a:prstGeom prst="rect">
            <a:avLst/>
          </a:prstGeom>
          <a:noFill/>
          <a:ln>
            <a:noFill/>
          </a:ln>
          <a:extLst/>
        </p:spPr>
        <p:txBody>
          <a:bodyPr>
            <a:spAutoFit/>
          </a:bodyPr>
          <a:lstStyle/>
          <a:p>
            <a:pPr>
              <a:buClr>
                <a:schemeClr val="accent1">
                  <a:lumMod val="75000"/>
                </a:schemeClr>
              </a:buClr>
              <a:defRPr/>
            </a:pPr>
            <a:r>
              <a:rPr lang="en-US" sz="1600" dirty="0">
                <a:latin typeface="Tahoma"/>
                <a:cs typeface="Tahoma"/>
              </a:rPr>
              <a:t>Are there individuals, businesses or foundations who have the ability to give these kinds of gifts over a 3-5 year period?</a:t>
            </a:r>
          </a:p>
        </p:txBody>
      </p:sp>
      <p:sp>
        <p:nvSpPr>
          <p:cNvPr id="57377" name="Rectangle 129"/>
          <p:cNvSpPr>
            <a:spLocks noChangeArrowheads="1"/>
          </p:cNvSpPr>
          <p:nvPr/>
        </p:nvSpPr>
        <p:spPr bwMode="auto">
          <a:xfrm>
            <a:off x="606425" y="3962528"/>
            <a:ext cx="7081126" cy="1523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39725" indent="-339725" defTabSz="914400">
              <a:lnSpc>
                <a:spcPct val="90000"/>
              </a:lnSpc>
              <a:spcBef>
                <a:spcPct val="30000"/>
              </a:spcBef>
              <a:buClr>
                <a:srgbClr val="69A000"/>
              </a:buClr>
              <a:defRPr/>
            </a:pPr>
            <a:r>
              <a:rPr lang="en-US" b="1" dirty="0">
                <a:latin typeface="Tahoma" charset="0"/>
                <a:cs typeface="Tahoma" charset="0"/>
              </a:rPr>
              <a:t>Comments on Goal and Area Capacity:</a:t>
            </a:r>
          </a:p>
          <a:p>
            <a:pPr marL="341313" indent="-344488" defTabSz="914400">
              <a:lnSpc>
                <a:spcPct val="90000"/>
              </a:lnSpc>
              <a:spcBef>
                <a:spcPct val="30000"/>
              </a:spcBef>
              <a:buClr>
                <a:srgbClr val="69A000"/>
              </a:buClr>
              <a:buFont typeface="Arial"/>
              <a:buChar char="•"/>
              <a:defRPr/>
            </a:pPr>
            <a:r>
              <a:rPr lang="en-US" sz="1600" dirty="0">
                <a:solidFill>
                  <a:srgbClr val="000000"/>
                </a:solidFill>
                <a:latin typeface="Tahoma" charset="0"/>
                <a:cs typeface="Tahoma" charset="0"/>
              </a:rPr>
              <a:t>Consider $3MM - $3.5MM goal + camp campaign</a:t>
            </a:r>
          </a:p>
          <a:p>
            <a:pPr marL="341313" indent="-344488" defTabSz="914400">
              <a:lnSpc>
                <a:spcPct val="90000"/>
              </a:lnSpc>
              <a:spcBef>
                <a:spcPct val="30000"/>
              </a:spcBef>
              <a:buClr>
                <a:srgbClr val="69A000"/>
              </a:buClr>
              <a:buFont typeface="Arial"/>
              <a:buChar char="•"/>
              <a:defRPr/>
            </a:pPr>
            <a:r>
              <a:rPr lang="en-US" sz="1600" dirty="0">
                <a:solidFill>
                  <a:srgbClr val="000000"/>
                </a:solidFill>
                <a:latin typeface="Tahoma" charset="0"/>
                <a:cs typeface="Tahoma" charset="0"/>
              </a:rPr>
              <a:t>Endowment was ranked last by most of the interviews</a:t>
            </a:r>
          </a:p>
          <a:p>
            <a:pPr marL="341313" indent="-344488" defTabSz="914400">
              <a:lnSpc>
                <a:spcPct val="90000"/>
              </a:lnSpc>
              <a:spcBef>
                <a:spcPct val="30000"/>
              </a:spcBef>
              <a:buClr>
                <a:srgbClr val="69A000"/>
              </a:buClr>
              <a:buFont typeface="Arial"/>
              <a:buChar char="•"/>
              <a:defRPr/>
            </a:pPr>
            <a:r>
              <a:rPr lang="en-US" sz="1600" dirty="0">
                <a:solidFill>
                  <a:srgbClr val="000000"/>
                </a:solidFill>
                <a:latin typeface="Tahoma" charset="0"/>
                <a:cs typeface="Tahoma" charset="0"/>
              </a:rPr>
              <a:t>Annual campaign not connected to program needs</a:t>
            </a:r>
          </a:p>
          <a:p>
            <a:pPr defTabSz="914400">
              <a:lnSpc>
                <a:spcPct val="90000"/>
              </a:lnSpc>
              <a:spcBef>
                <a:spcPct val="30000"/>
              </a:spcBef>
              <a:buClr>
                <a:srgbClr val="69A000"/>
              </a:buClr>
              <a:defRPr/>
            </a:pPr>
            <a:endParaRPr lang="en-US" sz="1600" dirty="0">
              <a:solidFill>
                <a:srgbClr val="000000"/>
              </a:solidFill>
              <a:latin typeface="Calibri" charset="0"/>
            </a:endParaRPr>
          </a:p>
        </p:txBody>
      </p:sp>
      <p:sp>
        <p:nvSpPr>
          <p:cNvPr id="11" name="Oval 10"/>
          <p:cNvSpPr>
            <a:spLocks noChangeArrowheads="1"/>
          </p:cNvSpPr>
          <p:nvPr/>
        </p:nvSpPr>
        <p:spPr bwMode="auto">
          <a:xfrm>
            <a:off x="689529" y="3082093"/>
            <a:ext cx="244475" cy="227012"/>
          </a:xfrm>
          <a:prstGeom prst="ellipse">
            <a:avLst/>
          </a:prstGeom>
          <a:solidFill>
            <a:srgbClr val="EBE039"/>
          </a:solidFill>
          <a:ln w="9525">
            <a:noFill/>
            <a:round/>
            <a:headEnd/>
            <a:tailEnd/>
          </a:ln>
          <a:effectLst>
            <a:outerShdw blurRad="40000" dist="23000" dir="5400000" rotWithShape="0">
              <a:srgbClr val="000000">
                <a:alpha val="34998"/>
              </a:srgbClr>
            </a:outerShdw>
          </a:effectLst>
        </p:spPr>
        <p:txBody>
          <a:bodyPr anchor="ctr"/>
          <a:lstStyle/>
          <a:p>
            <a:pPr algn="ctr">
              <a:defRPr/>
            </a:pPr>
            <a:endParaRPr lang="en-US" dirty="0">
              <a:solidFill>
                <a:schemeClr val="lt1"/>
              </a:solidFill>
              <a:latin typeface="+mn-lt"/>
              <a:ea typeface="+mn-ea"/>
              <a:cs typeface="+mn-cs"/>
            </a:endParaRPr>
          </a:p>
        </p:txBody>
      </p:sp>
      <p:sp>
        <p:nvSpPr>
          <p:cNvPr id="15" name="Oval 14"/>
          <p:cNvSpPr>
            <a:spLocks noChangeArrowheads="1"/>
          </p:cNvSpPr>
          <p:nvPr/>
        </p:nvSpPr>
        <p:spPr bwMode="auto">
          <a:xfrm>
            <a:off x="4757865" y="1897051"/>
            <a:ext cx="244475" cy="227012"/>
          </a:xfrm>
          <a:prstGeom prst="ellipse">
            <a:avLst/>
          </a:prstGeom>
          <a:solidFill>
            <a:srgbClr val="FF0000"/>
          </a:solidFill>
          <a:ln w="9525">
            <a:noFill/>
            <a:round/>
            <a:headEnd/>
            <a:tailEnd/>
          </a:ln>
          <a:effectLst>
            <a:outerShdw blurRad="40000" dist="23000" dir="5400000" rotWithShape="0">
              <a:srgbClr val="000000">
                <a:alpha val="34998"/>
              </a:srgbClr>
            </a:outerShdw>
          </a:effectLst>
        </p:spPr>
        <p:txBody>
          <a:bodyPr anchor="ctr"/>
          <a:lstStyle/>
          <a:p>
            <a:pPr algn="ctr">
              <a:defRPr/>
            </a:pPr>
            <a:endParaRPr lang="en-US" dirty="0">
              <a:solidFill>
                <a:schemeClr val="lt1"/>
              </a:solidFill>
              <a:latin typeface="+mn-lt"/>
              <a:ea typeface="+mn-ea"/>
              <a:cs typeface="+mn-cs"/>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oup 340"/>
          <p:cNvGraphicFramePr>
            <a:graphicFrameLocks noGrp="1"/>
          </p:cNvGraphicFramePr>
          <p:nvPr>
            <p:ph sz="quarter" idx="4294967295"/>
            <p:extLst>
              <p:ext uri="{D42A27DB-BD31-4B8C-83A1-F6EECF244321}">
                <p14:modId xmlns:p14="http://schemas.microsoft.com/office/powerpoint/2010/main" val="1944681911"/>
              </p:ext>
            </p:extLst>
          </p:nvPr>
        </p:nvGraphicFramePr>
        <p:xfrm>
          <a:off x="4798026" y="2072967"/>
          <a:ext cx="3573462" cy="654050"/>
        </p:xfrm>
        <a:graphic>
          <a:graphicData uri="http://schemas.openxmlformats.org/drawingml/2006/table">
            <a:tbl>
              <a:tblPr/>
              <a:tblGrid>
                <a:gridCol w="1050925">
                  <a:extLst>
                    <a:ext uri="{9D8B030D-6E8A-4147-A177-3AD203B41FA5}">
                      <a16:colId xmlns:a16="http://schemas.microsoft.com/office/drawing/2014/main" xmlns="" val="20000"/>
                    </a:ext>
                  </a:extLst>
                </a:gridCol>
                <a:gridCol w="1055687">
                  <a:extLst>
                    <a:ext uri="{9D8B030D-6E8A-4147-A177-3AD203B41FA5}">
                      <a16:colId xmlns:a16="http://schemas.microsoft.com/office/drawing/2014/main" xmlns="" val="20001"/>
                    </a:ext>
                  </a:extLst>
                </a:gridCol>
                <a:gridCol w="1466850">
                  <a:extLst>
                    <a:ext uri="{9D8B030D-6E8A-4147-A177-3AD203B41FA5}">
                      <a16:colId xmlns:a16="http://schemas.microsoft.com/office/drawing/2014/main" xmlns="" val="20002"/>
                    </a:ext>
                  </a:extLst>
                </a:gridCol>
              </a:tblGrid>
              <a:tr h="379560">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Yes</a:t>
                      </a:r>
                    </a:p>
                  </a:txBody>
                  <a:tcPr marT="45741" marB="4574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No</a:t>
                      </a:r>
                    </a:p>
                  </a:txBody>
                  <a:tcPr marT="45741" marB="457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NA</a:t>
                      </a:r>
                      <a:endParaRPr kumimoji="0" lang="en-US" sz="1200" b="1" i="0" u="none" strike="noStrike" cap="none" normalizeH="0" baseline="0" dirty="0">
                        <a:ln>
                          <a:noFill/>
                        </a:ln>
                        <a:solidFill>
                          <a:srgbClr val="0000FF"/>
                        </a:solidFill>
                        <a:effectLst/>
                        <a:latin typeface="Tahoma"/>
                        <a:ea typeface="ＭＳ Ｐゴシック" charset="0"/>
                        <a:cs typeface="Tahoma"/>
                      </a:endParaRPr>
                    </a:p>
                  </a:txBody>
                  <a:tcPr marT="45741" marB="4574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74490">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60%</a:t>
                      </a:r>
                    </a:p>
                  </a:txBody>
                  <a:tcPr marT="45741" marB="4574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0%</a:t>
                      </a:r>
                    </a:p>
                  </a:txBody>
                  <a:tcPr marT="45741" marB="457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a:ea typeface="ＭＳ Ｐゴシック" charset="0"/>
                          <a:cs typeface="Tahoma"/>
                        </a:rPr>
                        <a:t>40%</a:t>
                      </a:r>
                    </a:p>
                  </a:txBody>
                  <a:tcPr marT="45741" marB="4574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53263" name="Rectangle 129"/>
          <p:cNvSpPr>
            <a:spLocks noChangeArrowheads="1"/>
          </p:cNvSpPr>
          <p:nvPr/>
        </p:nvSpPr>
        <p:spPr bwMode="auto">
          <a:xfrm>
            <a:off x="425450" y="2034723"/>
            <a:ext cx="363537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buClr>
                <a:schemeClr val="accent1"/>
              </a:buClr>
            </a:pPr>
            <a:r>
              <a:rPr lang="en-US" sz="1400" dirty="0">
                <a:latin typeface="Tahoma" charset="0"/>
                <a:cs typeface="Tahoma" charset="0"/>
              </a:rPr>
              <a:t>Would you personally consider making a gift to the proposed campaign?</a:t>
            </a:r>
          </a:p>
        </p:txBody>
      </p:sp>
      <p:sp>
        <p:nvSpPr>
          <p:cNvPr id="53264" name="Rectangle 130"/>
          <p:cNvSpPr>
            <a:spLocks noChangeArrowheads="1"/>
          </p:cNvSpPr>
          <p:nvPr/>
        </p:nvSpPr>
        <p:spPr bwMode="auto">
          <a:xfrm rot="10800000" flipV="1">
            <a:off x="4687888" y="3412894"/>
            <a:ext cx="341471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buClr>
                <a:schemeClr val="accent1"/>
              </a:buClr>
            </a:pPr>
            <a:r>
              <a:rPr lang="en-US" sz="1400" dirty="0">
                <a:latin typeface="Tahoma" charset="0"/>
                <a:cs typeface="Tahoma" charset="0"/>
              </a:rPr>
              <a:t>Do you feel that your company/business  would consider a gift to this project?</a:t>
            </a:r>
          </a:p>
        </p:txBody>
      </p:sp>
      <p:graphicFrame>
        <p:nvGraphicFramePr>
          <p:cNvPr id="11" name="Group 339"/>
          <p:cNvGraphicFramePr>
            <a:graphicFrameLocks noGrp="1"/>
          </p:cNvGraphicFramePr>
          <p:nvPr>
            <p:extLst>
              <p:ext uri="{D42A27DB-BD31-4B8C-83A1-F6EECF244321}">
                <p14:modId xmlns:p14="http://schemas.microsoft.com/office/powerpoint/2010/main" val="1037416179"/>
              </p:ext>
            </p:extLst>
          </p:nvPr>
        </p:nvGraphicFramePr>
        <p:xfrm>
          <a:off x="1606040" y="3321246"/>
          <a:ext cx="2928938" cy="801687"/>
        </p:xfrm>
        <a:graphic>
          <a:graphicData uri="http://schemas.openxmlformats.org/drawingml/2006/table">
            <a:tbl>
              <a:tblPr/>
              <a:tblGrid>
                <a:gridCol w="611187">
                  <a:extLst>
                    <a:ext uri="{9D8B030D-6E8A-4147-A177-3AD203B41FA5}">
                      <a16:colId xmlns:a16="http://schemas.microsoft.com/office/drawing/2014/main" xmlns="" val="20000"/>
                    </a:ext>
                  </a:extLst>
                </a:gridCol>
                <a:gridCol w="612775">
                  <a:extLst>
                    <a:ext uri="{9D8B030D-6E8A-4147-A177-3AD203B41FA5}">
                      <a16:colId xmlns:a16="http://schemas.microsoft.com/office/drawing/2014/main" xmlns="" val="20001"/>
                    </a:ext>
                  </a:extLst>
                </a:gridCol>
                <a:gridCol w="760413">
                  <a:extLst>
                    <a:ext uri="{9D8B030D-6E8A-4147-A177-3AD203B41FA5}">
                      <a16:colId xmlns:a16="http://schemas.microsoft.com/office/drawing/2014/main" xmlns="" val="20002"/>
                    </a:ext>
                  </a:extLst>
                </a:gridCol>
                <a:gridCol w="944563">
                  <a:extLst>
                    <a:ext uri="{9D8B030D-6E8A-4147-A177-3AD203B41FA5}">
                      <a16:colId xmlns:a16="http://schemas.microsoft.com/office/drawing/2014/main" xmlns="" val="20003"/>
                    </a:ext>
                  </a:extLst>
                </a:gridCol>
              </a:tblGrid>
              <a:tr h="457199">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a:ln>
                            <a:noFill/>
                          </a:ln>
                          <a:solidFill>
                            <a:srgbClr val="000000"/>
                          </a:solidFill>
                          <a:effectLst/>
                          <a:latin typeface="Tahoma" charset="0"/>
                          <a:ea typeface="ＭＳ Ｐゴシック" charset="0"/>
                          <a:cs typeface="Tahoma" charset="0"/>
                        </a:rPr>
                        <a:t>Yes</a:t>
                      </a:r>
                    </a:p>
                  </a:txBody>
                  <a:tcPr marT="45668" marB="4566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a:ln>
                            <a:noFill/>
                          </a:ln>
                          <a:solidFill>
                            <a:srgbClr val="000000"/>
                          </a:solidFill>
                          <a:effectLst/>
                          <a:latin typeface="Tahoma" charset="0"/>
                          <a:ea typeface="ＭＳ Ｐゴシック" charset="0"/>
                          <a:cs typeface="Tahoma" charset="0"/>
                        </a:rPr>
                        <a:t>No</a:t>
                      </a:r>
                    </a:p>
                  </a:txBody>
                  <a:tcPr marT="45668" marB="456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a:ln>
                            <a:noFill/>
                          </a:ln>
                          <a:solidFill>
                            <a:srgbClr val="000000"/>
                          </a:solidFill>
                          <a:effectLst/>
                          <a:latin typeface="Tahoma" charset="0"/>
                          <a:ea typeface="ＭＳ Ｐゴシック" charset="0"/>
                          <a:cs typeface="Tahoma" charset="0"/>
                        </a:rPr>
                        <a:t>Maybe</a:t>
                      </a:r>
                    </a:p>
                  </a:txBody>
                  <a:tcPr marT="45668" marB="456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DK/NA</a:t>
                      </a:r>
                    </a:p>
                  </a:txBody>
                  <a:tcPr marT="45668" marB="4566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44488">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33%</a:t>
                      </a:r>
                    </a:p>
                  </a:txBody>
                  <a:tcPr marT="45668" marB="4566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11%</a:t>
                      </a:r>
                    </a:p>
                  </a:txBody>
                  <a:tcPr marT="45668" marB="456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34%</a:t>
                      </a:r>
                    </a:p>
                  </a:txBody>
                  <a:tcPr marT="45668" marB="456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22%</a:t>
                      </a:r>
                    </a:p>
                  </a:txBody>
                  <a:tcPr marT="45668" marB="4566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53285" name="Slide Number Placeholder 1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A20B1A-B46F-F84C-B71F-0BF0265D2E34}" type="slidenum">
              <a:rPr lang="en-US" sz="1200">
                <a:solidFill>
                  <a:srgbClr val="898989"/>
                </a:solidFill>
                <a:latin typeface="Calibri" charset="0"/>
              </a:rPr>
              <a:pPr eaLnBrk="1" hangingPunct="1"/>
              <a:t>35</a:t>
            </a:fld>
            <a:endParaRPr lang="en-US" sz="1200">
              <a:solidFill>
                <a:srgbClr val="898989"/>
              </a:solidFill>
              <a:latin typeface="Calibri" charset="0"/>
            </a:endParaRPr>
          </a:p>
        </p:txBody>
      </p:sp>
      <p:sp>
        <p:nvSpPr>
          <p:cNvPr id="53286" name="Rectangle 3"/>
          <p:cNvSpPr txBox="1">
            <a:spLocks noChangeArrowheads="1"/>
          </p:cNvSpPr>
          <p:nvPr/>
        </p:nvSpPr>
        <p:spPr bwMode="auto">
          <a:xfrm>
            <a:off x="457200" y="571663"/>
            <a:ext cx="7826375" cy="145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700"/>
              </a:lnSpc>
            </a:pPr>
            <a:r>
              <a:rPr lang="en-US" sz="4000" b="1" dirty="0">
                <a:solidFill>
                  <a:srgbClr val="000000"/>
                </a:solidFill>
                <a:latin typeface="Tahoma" charset="0"/>
                <a:cs typeface="Tahoma" charset="0"/>
              </a:rPr>
              <a:t>Feasibility and </a:t>
            </a:r>
            <a:br>
              <a:rPr lang="en-US" sz="4000" b="1" dirty="0">
                <a:solidFill>
                  <a:srgbClr val="000000"/>
                </a:solidFill>
                <a:latin typeface="Tahoma" charset="0"/>
                <a:cs typeface="Tahoma" charset="0"/>
              </a:rPr>
            </a:br>
            <a:r>
              <a:rPr lang="en-US" sz="4000" b="1" dirty="0">
                <a:solidFill>
                  <a:srgbClr val="000000"/>
                </a:solidFill>
                <a:latin typeface="Tahoma" charset="0"/>
                <a:cs typeface="Tahoma" charset="0"/>
              </a:rPr>
              <a:t>Campaign Leadership</a:t>
            </a:r>
          </a:p>
        </p:txBody>
      </p:sp>
      <p:graphicFrame>
        <p:nvGraphicFramePr>
          <p:cNvPr id="9" name="Group 137"/>
          <p:cNvGraphicFramePr>
            <a:graphicFrameLocks noGrp="1"/>
          </p:cNvGraphicFramePr>
          <p:nvPr>
            <p:extLst>
              <p:ext uri="{D42A27DB-BD31-4B8C-83A1-F6EECF244321}">
                <p14:modId xmlns:p14="http://schemas.microsoft.com/office/powerpoint/2010/main" val="3085124255"/>
              </p:ext>
            </p:extLst>
          </p:nvPr>
        </p:nvGraphicFramePr>
        <p:xfrm>
          <a:off x="4177063" y="4861446"/>
          <a:ext cx="3111500" cy="731839"/>
        </p:xfrm>
        <a:graphic>
          <a:graphicData uri="http://schemas.openxmlformats.org/drawingml/2006/table">
            <a:tbl>
              <a:tblPr/>
              <a:tblGrid>
                <a:gridCol w="914400">
                  <a:extLst>
                    <a:ext uri="{9D8B030D-6E8A-4147-A177-3AD203B41FA5}">
                      <a16:colId xmlns:a16="http://schemas.microsoft.com/office/drawing/2014/main" xmlns="" val="20000"/>
                    </a:ext>
                  </a:extLst>
                </a:gridCol>
                <a:gridCol w="842963">
                  <a:extLst>
                    <a:ext uri="{9D8B030D-6E8A-4147-A177-3AD203B41FA5}">
                      <a16:colId xmlns:a16="http://schemas.microsoft.com/office/drawing/2014/main" xmlns="" val="20001"/>
                    </a:ext>
                  </a:extLst>
                </a:gridCol>
                <a:gridCol w="677862">
                  <a:extLst>
                    <a:ext uri="{9D8B030D-6E8A-4147-A177-3AD203B41FA5}">
                      <a16:colId xmlns:a16="http://schemas.microsoft.com/office/drawing/2014/main" xmlns="" val="20002"/>
                    </a:ext>
                  </a:extLst>
                </a:gridCol>
                <a:gridCol w="676275">
                  <a:extLst>
                    <a:ext uri="{9D8B030D-6E8A-4147-A177-3AD203B41FA5}">
                      <a16:colId xmlns:a16="http://schemas.microsoft.com/office/drawing/2014/main" xmlns="" val="20003"/>
                    </a:ext>
                  </a:extLst>
                </a:gridCol>
              </a:tblGrid>
              <a:tr h="457253">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Yes</a:t>
                      </a:r>
                    </a:p>
                  </a:txBody>
                  <a:tcPr marT="45747" marB="4574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a:ln>
                            <a:noFill/>
                          </a:ln>
                          <a:solidFill>
                            <a:srgbClr val="000000"/>
                          </a:solidFill>
                          <a:effectLst/>
                          <a:latin typeface="Tahoma" charset="0"/>
                          <a:ea typeface="ＭＳ Ｐゴシック" charset="0"/>
                          <a:cs typeface="Tahoma" charset="0"/>
                        </a:rPr>
                        <a:t>Maybe</a:t>
                      </a:r>
                    </a:p>
                  </a:txBody>
                  <a:tcPr marT="45747" marB="457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a:ln>
                            <a:noFill/>
                          </a:ln>
                          <a:solidFill>
                            <a:srgbClr val="000000"/>
                          </a:solidFill>
                          <a:effectLst/>
                          <a:latin typeface="Tahoma" charset="0"/>
                          <a:ea typeface="ＭＳ Ｐゴシック" charset="0"/>
                          <a:cs typeface="Tahoma" charset="0"/>
                        </a:rPr>
                        <a:t>Don’</a:t>
                      </a:r>
                      <a:r>
                        <a:rPr kumimoji="0" lang="en-US" altLang="ja-JP" sz="1200" b="1" i="0" u="none" strike="noStrike" cap="none" normalizeH="0" baseline="0">
                          <a:ln>
                            <a:noFill/>
                          </a:ln>
                          <a:solidFill>
                            <a:srgbClr val="000000"/>
                          </a:solidFill>
                          <a:effectLst/>
                          <a:latin typeface="Tahoma" charset="0"/>
                          <a:ea typeface="ＭＳ Ｐゴシック" charset="0"/>
                          <a:cs typeface="Tahoma" charset="0"/>
                        </a:rPr>
                        <a:t>t Know</a:t>
                      </a:r>
                      <a:endParaRPr kumimoji="0" lang="en-US" sz="1200" b="1" i="0" u="none" strike="noStrike" cap="none" normalizeH="0" baseline="0">
                        <a:ln>
                          <a:noFill/>
                        </a:ln>
                        <a:solidFill>
                          <a:srgbClr val="000000"/>
                        </a:solidFill>
                        <a:effectLst/>
                        <a:latin typeface="Tahoma" charset="0"/>
                        <a:ea typeface="ＭＳ Ｐゴシック" charset="0"/>
                        <a:cs typeface="Tahoma" charset="0"/>
                      </a:endParaRPr>
                    </a:p>
                  </a:txBody>
                  <a:tcPr marT="45747" marB="457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a:ln>
                            <a:noFill/>
                          </a:ln>
                          <a:solidFill>
                            <a:srgbClr val="000000"/>
                          </a:solidFill>
                          <a:effectLst/>
                          <a:latin typeface="Tahoma" charset="0"/>
                          <a:ea typeface="ＭＳ Ｐゴシック" charset="0"/>
                          <a:cs typeface="Tahoma" charset="0"/>
                        </a:rPr>
                        <a:t>No</a:t>
                      </a:r>
                    </a:p>
                  </a:txBody>
                  <a:tcPr marT="45747" marB="457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74585">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10%</a:t>
                      </a:r>
                    </a:p>
                  </a:txBody>
                  <a:tcPr marT="45747" marB="4574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60%</a:t>
                      </a:r>
                    </a:p>
                  </a:txBody>
                  <a:tcPr marT="45747" marB="457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10%</a:t>
                      </a:r>
                    </a:p>
                  </a:txBody>
                  <a:tcPr marT="45747" marB="457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accent2"/>
                        </a:buClr>
                        <a:buSzTx/>
                        <a:buFont typeface="Wingdings" charset="0"/>
                        <a:buNone/>
                        <a:tabLst/>
                      </a:pPr>
                      <a:r>
                        <a:rPr kumimoji="0" lang="en-US" sz="1200" b="1" i="0" u="none" strike="noStrike" cap="none" normalizeH="0" baseline="0" dirty="0">
                          <a:ln>
                            <a:noFill/>
                          </a:ln>
                          <a:solidFill>
                            <a:srgbClr val="000000"/>
                          </a:solidFill>
                          <a:effectLst/>
                          <a:latin typeface="Tahoma" charset="0"/>
                          <a:ea typeface="ＭＳ Ｐゴシック" charset="0"/>
                          <a:cs typeface="Tahoma" charset="0"/>
                        </a:rPr>
                        <a:t>20%</a:t>
                      </a:r>
                    </a:p>
                  </a:txBody>
                  <a:tcPr marT="45747" marB="457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53307" name="Text Box 6"/>
          <p:cNvSpPr txBox="1">
            <a:spLocks noChangeArrowheads="1"/>
          </p:cNvSpPr>
          <p:nvPr/>
        </p:nvSpPr>
        <p:spPr bwMode="auto">
          <a:xfrm>
            <a:off x="592138" y="4736524"/>
            <a:ext cx="302577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0000"/>
              </a:spcBef>
              <a:buClr>
                <a:schemeClr val="accent1"/>
              </a:buClr>
            </a:pPr>
            <a:r>
              <a:rPr lang="en-US" sz="1400" dirty="0">
                <a:latin typeface="Tahoma" charset="0"/>
                <a:cs typeface="Tahoma" charset="0"/>
              </a:rPr>
              <a:t>Would you be willing to take a leadership role, sit on a Campaign Leadership Cabinet or make a few key visits for the campaign?</a:t>
            </a:r>
          </a:p>
        </p:txBody>
      </p:sp>
      <p:sp>
        <p:nvSpPr>
          <p:cNvPr id="15" name="Oval 14"/>
          <p:cNvSpPr>
            <a:spLocks noChangeArrowheads="1"/>
          </p:cNvSpPr>
          <p:nvPr/>
        </p:nvSpPr>
        <p:spPr bwMode="auto">
          <a:xfrm>
            <a:off x="4443413" y="2340384"/>
            <a:ext cx="244475" cy="227012"/>
          </a:xfrm>
          <a:prstGeom prst="ellipse">
            <a:avLst/>
          </a:prstGeom>
          <a:solidFill>
            <a:srgbClr val="EBE039"/>
          </a:solidFill>
          <a:ln w="9525">
            <a:noFill/>
            <a:round/>
            <a:headEnd/>
            <a:tailEnd/>
          </a:ln>
          <a:effectLst>
            <a:outerShdw blurRad="40000" dist="23000" dir="5400000" rotWithShape="0">
              <a:srgbClr val="000000">
                <a:alpha val="34998"/>
              </a:srgbClr>
            </a:outerShdw>
          </a:effectLst>
        </p:spPr>
        <p:txBody>
          <a:bodyPr anchor="ctr"/>
          <a:lstStyle/>
          <a:p>
            <a:pPr algn="ctr">
              <a:defRPr/>
            </a:pPr>
            <a:endParaRPr lang="en-US" dirty="0">
              <a:solidFill>
                <a:schemeClr val="lt1"/>
              </a:solidFill>
              <a:latin typeface="+mn-lt"/>
              <a:ea typeface="+mn-ea"/>
              <a:cs typeface="+mn-cs"/>
            </a:endParaRPr>
          </a:p>
        </p:txBody>
      </p:sp>
      <p:sp>
        <p:nvSpPr>
          <p:cNvPr id="18" name="Oval 17"/>
          <p:cNvSpPr>
            <a:spLocks noChangeArrowheads="1"/>
          </p:cNvSpPr>
          <p:nvPr/>
        </p:nvSpPr>
        <p:spPr bwMode="auto">
          <a:xfrm>
            <a:off x="1210752" y="3633983"/>
            <a:ext cx="244475" cy="227012"/>
          </a:xfrm>
          <a:prstGeom prst="ellipse">
            <a:avLst/>
          </a:prstGeom>
          <a:solidFill>
            <a:srgbClr val="EBE039"/>
          </a:solidFill>
          <a:ln w="9525">
            <a:noFill/>
            <a:round/>
            <a:headEnd/>
            <a:tailEnd/>
          </a:ln>
          <a:effectLst>
            <a:outerShdw blurRad="40000" dist="23000" dir="5400000" rotWithShape="0">
              <a:srgbClr val="000000">
                <a:alpha val="34998"/>
              </a:srgbClr>
            </a:outerShdw>
          </a:effectLst>
        </p:spPr>
        <p:txBody>
          <a:bodyPr anchor="ctr"/>
          <a:lstStyle/>
          <a:p>
            <a:pPr algn="ctr">
              <a:defRPr/>
            </a:pPr>
            <a:endParaRPr lang="en-US" dirty="0">
              <a:solidFill>
                <a:schemeClr val="lt1"/>
              </a:solidFill>
              <a:latin typeface="+mn-lt"/>
              <a:ea typeface="+mn-ea"/>
              <a:cs typeface="+mn-cs"/>
            </a:endParaRPr>
          </a:p>
        </p:txBody>
      </p:sp>
      <p:sp>
        <p:nvSpPr>
          <p:cNvPr id="19" name="Oval 18"/>
          <p:cNvSpPr>
            <a:spLocks noChangeArrowheads="1"/>
          </p:cNvSpPr>
          <p:nvPr/>
        </p:nvSpPr>
        <p:spPr bwMode="auto">
          <a:xfrm>
            <a:off x="3816350" y="5212774"/>
            <a:ext cx="244475" cy="227012"/>
          </a:xfrm>
          <a:prstGeom prst="ellipse">
            <a:avLst/>
          </a:prstGeom>
          <a:solidFill>
            <a:srgbClr val="EBE039"/>
          </a:solidFill>
          <a:ln w="9525">
            <a:noFill/>
            <a:round/>
            <a:headEnd/>
            <a:tailEnd/>
          </a:ln>
          <a:effectLst>
            <a:outerShdw blurRad="40000" dist="23000" dir="5400000" rotWithShape="0">
              <a:srgbClr val="000000">
                <a:alpha val="34998"/>
              </a:srgbClr>
            </a:outerShdw>
          </a:effectLst>
        </p:spPr>
        <p:txBody>
          <a:bodyPr anchor="ctr"/>
          <a:lstStyle/>
          <a:p>
            <a:pPr algn="ctr">
              <a:defRPr/>
            </a:pPr>
            <a:endParaRPr lang="en-US" dirty="0">
              <a:solidFill>
                <a:srgbClr val="8CD600"/>
              </a:solidFill>
              <a:latin typeface="+mn-lt"/>
              <a:ea typeface="+mn-ea"/>
              <a:cs typeface="+mn-cs"/>
            </a:endParaRPr>
          </a:p>
        </p:txBody>
      </p:sp>
    </p:spTree>
    <p:extLst>
      <p:ext uri="{BB962C8B-B14F-4D97-AF65-F5344CB8AC3E}">
        <p14:creationId xmlns:p14="http://schemas.microsoft.com/office/powerpoint/2010/main" val="288649547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4"/>
          <p:cNvSpPr txBox="1">
            <a:spLocks noChangeArrowheads="1"/>
          </p:cNvSpPr>
          <p:nvPr/>
        </p:nvSpPr>
        <p:spPr bwMode="auto">
          <a:xfrm>
            <a:off x="628650" y="2039938"/>
            <a:ext cx="7727950" cy="326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81000" indent="-3810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258888" indent="-346075"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2" defTabSz="914400" eaLnBrk="1" hangingPunct="1">
              <a:spcBef>
                <a:spcPct val="30000"/>
              </a:spcBef>
              <a:buClr>
                <a:schemeClr val="accent2"/>
              </a:buClr>
              <a:buFont typeface="Wingdings" charset="0"/>
              <a:buChar char="Ø"/>
            </a:pPr>
            <a:endParaRPr lang="en-US" sz="1800">
              <a:solidFill>
                <a:srgbClr val="820A70"/>
              </a:solidFill>
            </a:endParaRPr>
          </a:p>
          <a:p>
            <a:pPr defTabSz="914400" eaLnBrk="1" hangingPunct="1">
              <a:spcBef>
                <a:spcPct val="30000"/>
              </a:spcBef>
              <a:buClr>
                <a:schemeClr val="accent2"/>
              </a:buClr>
              <a:buFont typeface="Wingdings" charset="0"/>
              <a:buBlip>
                <a:blip r:embed="rId2"/>
              </a:buBlip>
            </a:pPr>
            <a:endParaRPr lang="en-US" sz="1800">
              <a:solidFill>
                <a:srgbClr val="000000"/>
              </a:solidFill>
              <a:latin typeface="Calibri" charset="0"/>
            </a:endParaRPr>
          </a:p>
        </p:txBody>
      </p:sp>
      <p:sp>
        <p:nvSpPr>
          <p:cNvPr id="60418" name="Text Box 7"/>
          <p:cNvSpPr txBox="1">
            <a:spLocks noChangeArrowheads="1"/>
          </p:cNvSpPr>
          <p:nvPr/>
        </p:nvSpPr>
        <p:spPr bwMode="auto">
          <a:xfrm>
            <a:off x="1363663" y="1578752"/>
            <a:ext cx="6572250" cy="3197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latin typeface="Tahoma" charset="0"/>
                <a:cs typeface="Tahoma" charset="0"/>
              </a:rPr>
              <a:t>Based on our interviews and the findings of the study we believe that the YMCA of Metropolitan Milwaukee has the capacity to raise </a:t>
            </a:r>
            <a:r>
              <a:rPr lang="en-US" sz="2000" b="1" dirty="0">
                <a:solidFill>
                  <a:srgbClr val="0D0D0D"/>
                </a:solidFill>
                <a:latin typeface="Tahoma" charset="0"/>
                <a:cs typeface="Tahoma" charset="0"/>
              </a:rPr>
              <a:t>$3,000,000 </a:t>
            </a:r>
            <a:r>
              <a:rPr lang="mr-IN" sz="2000" b="1" dirty="0">
                <a:solidFill>
                  <a:srgbClr val="0D0D0D"/>
                </a:solidFill>
                <a:latin typeface="Tahoma" charset="0"/>
                <a:cs typeface="Tahoma" charset="0"/>
              </a:rPr>
              <a:t>–</a:t>
            </a:r>
            <a:r>
              <a:rPr lang="en-US" sz="2000" b="1" dirty="0">
                <a:solidFill>
                  <a:srgbClr val="0D0D0D"/>
                </a:solidFill>
                <a:latin typeface="Tahoma" charset="0"/>
                <a:cs typeface="Tahoma" charset="0"/>
              </a:rPr>
              <a:t> $3,500,000 </a:t>
            </a:r>
            <a:r>
              <a:rPr lang="en-US" sz="2000" dirty="0">
                <a:solidFill>
                  <a:srgbClr val="0D0D0D"/>
                </a:solidFill>
                <a:latin typeface="Tahoma" charset="0"/>
                <a:cs typeface="Tahoma" charset="0"/>
              </a:rPr>
              <a:t>for the projects tested.</a:t>
            </a:r>
            <a:br>
              <a:rPr lang="en-US" sz="2000" dirty="0">
                <a:solidFill>
                  <a:srgbClr val="0D0D0D"/>
                </a:solidFill>
                <a:latin typeface="Tahoma" charset="0"/>
                <a:cs typeface="Tahoma" charset="0"/>
              </a:rPr>
            </a:br>
            <a:r>
              <a:rPr lang="en-US" sz="2000" dirty="0">
                <a:solidFill>
                  <a:srgbClr val="0D0D0D"/>
                </a:solidFill>
                <a:latin typeface="Tahoma" charset="0"/>
                <a:cs typeface="Tahoma" charset="0"/>
              </a:rPr>
              <a:t/>
            </a:r>
            <a:br>
              <a:rPr lang="en-US" sz="2000" dirty="0">
                <a:solidFill>
                  <a:srgbClr val="0D0D0D"/>
                </a:solidFill>
                <a:latin typeface="Tahoma" charset="0"/>
                <a:cs typeface="Tahoma" charset="0"/>
              </a:rPr>
            </a:br>
            <a:r>
              <a:rPr lang="en-US" sz="2000" dirty="0">
                <a:solidFill>
                  <a:srgbClr val="0D0D0D"/>
                </a:solidFill>
                <a:latin typeface="Tahoma" charset="0"/>
                <a:cs typeface="Tahoma" charset="0"/>
              </a:rPr>
              <a:t>Based on our interviews, we would recommend </a:t>
            </a:r>
            <a:r>
              <a:rPr lang="en-US" sz="2000" u="sng" dirty="0">
                <a:solidFill>
                  <a:srgbClr val="0D0D0D"/>
                </a:solidFill>
                <a:latin typeface="Tahoma" charset="0"/>
                <a:cs typeface="Tahoma" charset="0"/>
              </a:rPr>
              <a:t>not launching</a:t>
            </a:r>
            <a:r>
              <a:rPr lang="en-US" sz="2000" dirty="0">
                <a:solidFill>
                  <a:srgbClr val="0D0D0D"/>
                </a:solidFill>
                <a:latin typeface="Tahoma" charset="0"/>
                <a:cs typeface="Tahoma" charset="0"/>
              </a:rPr>
              <a:t> an endowment initiative at this time.</a:t>
            </a:r>
            <a:endParaRPr lang="en-US" sz="1900" dirty="0">
              <a:solidFill>
                <a:srgbClr val="0D0D0D"/>
              </a:solidFill>
              <a:latin typeface="Tahoma" charset="0"/>
              <a:cs typeface="Tahoma" charset="0"/>
            </a:endParaRPr>
          </a:p>
          <a:p>
            <a:pPr lvl="2" eaLnBrk="1" hangingPunct="1"/>
            <a:endParaRPr lang="en-US" altLang="ja-JP" sz="1900" i="1" dirty="0">
              <a:latin typeface="Tahoma" charset="0"/>
              <a:cs typeface="Tahoma" charset="0"/>
            </a:endParaRPr>
          </a:p>
          <a:p>
            <a:pPr algn="just" eaLnBrk="1" hangingPunct="1">
              <a:lnSpc>
                <a:spcPct val="125000"/>
              </a:lnSpc>
              <a:buClr>
                <a:srgbClr val="990000"/>
              </a:buClr>
              <a:buFont typeface="Times" charset="0"/>
              <a:buNone/>
            </a:pPr>
            <a:r>
              <a:rPr lang="en-US" sz="1800" dirty="0"/>
              <a:t/>
            </a:r>
            <a:br>
              <a:rPr lang="en-US" sz="1800" dirty="0"/>
            </a:br>
            <a:endParaRPr lang="en-US" sz="1800" dirty="0"/>
          </a:p>
        </p:txBody>
      </p:sp>
      <p:sp>
        <p:nvSpPr>
          <p:cNvPr id="60419"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81D9115-A6CB-0F46-B6DC-A574A42851EB}" type="slidenum">
              <a:rPr lang="en-US" sz="1200">
                <a:solidFill>
                  <a:srgbClr val="898989"/>
                </a:solidFill>
                <a:latin typeface="Calibri" charset="0"/>
              </a:rPr>
              <a:pPr eaLnBrk="1" hangingPunct="1"/>
              <a:t>36</a:t>
            </a:fld>
            <a:endParaRPr lang="en-US" sz="1200">
              <a:solidFill>
                <a:srgbClr val="898989"/>
              </a:solidFill>
              <a:latin typeface="Calibri" charset="0"/>
            </a:endParaRPr>
          </a:p>
        </p:txBody>
      </p:sp>
      <p:sp>
        <p:nvSpPr>
          <p:cNvPr id="8" name="Rectangle 1027"/>
          <p:cNvSpPr txBox="1">
            <a:spLocks noChangeArrowheads="1"/>
          </p:cNvSpPr>
          <p:nvPr/>
        </p:nvSpPr>
        <p:spPr bwMode="auto">
          <a:xfrm>
            <a:off x="862013" y="585788"/>
            <a:ext cx="6911975" cy="868362"/>
          </a:xfrm>
          <a:prstGeom prst="rect">
            <a:avLst/>
          </a:prstGeom>
          <a:noFill/>
          <a:ln w="9525">
            <a:noFill/>
            <a:miter lim="800000"/>
            <a:headEnd/>
            <a:tailEnd/>
          </a:ln>
        </p:spPr>
        <p:txBody>
          <a:bodyPr/>
          <a:lstStyle/>
          <a:p>
            <a:pPr>
              <a:defRPr/>
            </a:pPr>
            <a:r>
              <a:rPr lang="en-US" sz="4000" b="1" dirty="0">
                <a:solidFill>
                  <a:srgbClr val="000000"/>
                </a:solidFill>
                <a:latin typeface="Tahoma"/>
                <a:ea typeface="ＭＳ Ｐゴシック" charset="-128"/>
                <a:cs typeface="Tahoma"/>
              </a:rPr>
              <a:t>Recommendations</a:t>
            </a:r>
          </a:p>
        </p:txBody>
      </p:sp>
      <p:sp>
        <p:nvSpPr>
          <p:cNvPr id="2" name="Triangle 1">
            <a:extLst>
              <a:ext uri="{FF2B5EF4-FFF2-40B4-BE49-F238E27FC236}">
                <a16:creationId xmlns:a16="http://schemas.microsoft.com/office/drawing/2014/main" xmlns="" id="{78B6E24B-A2FC-1741-9524-282E713DC046}"/>
              </a:ext>
            </a:extLst>
          </p:cNvPr>
          <p:cNvSpPr/>
          <p:nvPr/>
        </p:nvSpPr>
        <p:spPr>
          <a:xfrm rot="10800000">
            <a:off x="2303462" y="4279901"/>
            <a:ext cx="4029075" cy="1614487"/>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6EBF0045-DDE1-294A-BCE0-C82B11805378}"/>
              </a:ext>
            </a:extLst>
          </p:cNvPr>
          <p:cNvSpPr txBox="1"/>
          <p:nvPr/>
        </p:nvSpPr>
        <p:spPr>
          <a:xfrm>
            <a:off x="3090861" y="4577795"/>
            <a:ext cx="2454275" cy="646331"/>
          </a:xfrm>
          <a:prstGeom prst="rect">
            <a:avLst/>
          </a:prstGeom>
          <a:noFill/>
        </p:spPr>
        <p:txBody>
          <a:bodyPr wrap="square" rtlCol="0">
            <a:sp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Comprehensive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Campaign</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840AD33-C578-624F-BA43-B66C0305A905}" type="slidenum">
              <a:rPr lang="en-US" sz="1200">
                <a:solidFill>
                  <a:srgbClr val="898989"/>
                </a:solidFill>
                <a:latin typeface="Calibri" charset="0"/>
              </a:rPr>
              <a:pPr eaLnBrk="1" hangingPunct="1"/>
              <a:t>37</a:t>
            </a:fld>
            <a:endParaRPr lang="en-US" sz="1200">
              <a:solidFill>
                <a:srgbClr val="898989"/>
              </a:solidFill>
              <a:latin typeface="Calibri" charset="0"/>
            </a:endParaRPr>
          </a:p>
        </p:txBody>
      </p:sp>
      <p:sp>
        <p:nvSpPr>
          <p:cNvPr id="4" name="Text Box 7"/>
          <p:cNvSpPr txBox="1">
            <a:spLocks noChangeArrowheads="1"/>
          </p:cNvSpPr>
          <p:nvPr/>
        </p:nvSpPr>
        <p:spPr bwMode="auto">
          <a:xfrm>
            <a:off x="993913" y="1291220"/>
            <a:ext cx="7636864" cy="4401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algn="just" eaLnBrk="1" hangingPunct="1">
              <a:buClr>
                <a:schemeClr val="accent1"/>
              </a:buClr>
              <a:buFont typeface="Wingdings" charset="2"/>
              <a:buChar char="Ø"/>
              <a:defRPr/>
            </a:pPr>
            <a:endParaRPr lang="en-US" sz="2000" dirty="0">
              <a:latin typeface="Tahoma"/>
              <a:cs typeface="Tahoma"/>
            </a:endParaRPr>
          </a:p>
          <a:p>
            <a:pPr marL="342900" indent="-342900" eaLnBrk="1" hangingPunct="1">
              <a:buClr>
                <a:schemeClr val="accent1"/>
              </a:buClr>
              <a:buFont typeface="Arial"/>
              <a:buChar char="•"/>
              <a:defRPr/>
            </a:pPr>
            <a:r>
              <a:rPr lang="en-US" sz="2000" b="1" dirty="0">
                <a:latin typeface="Tahoma"/>
                <a:cs typeface="Tahoma"/>
              </a:rPr>
              <a:t>Comprehensive Campaign </a:t>
            </a:r>
            <a:r>
              <a:rPr lang="mr-IN" sz="2000" dirty="0">
                <a:latin typeface="Tahoma"/>
                <a:cs typeface="Tahoma"/>
              </a:rPr>
              <a:t>–</a:t>
            </a:r>
            <a:r>
              <a:rPr lang="en-US" sz="2000" dirty="0">
                <a:latin typeface="Tahoma"/>
                <a:cs typeface="Tahoma"/>
              </a:rPr>
              <a:t> considering the results of both </a:t>
            </a:r>
            <a:r>
              <a:rPr lang="en-US" sz="2000" dirty="0" smtClean="0">
                <a:latin typeface="Tahoma"/>
                <a:cs typeface="Tahoma"/>
              </a:rPr>
              <a:t>studies: launch </a:t>
            </a:r>
            <a:r>
              <a:rPr lang="en-US" sz="2000" dirty="0">
                <a:latin typeface="Tahoma"/>
                <a:cs typeface="Tahoma"/>
              </a:rPr>
              <a:t>a $10,000,000 comprehensive campaign to support:</a:t>
            </a:r>
            <a:br>
              <a:rPr lang="en-US" sz="2000" dirty="0">
                <a:latin typeface="Tahoma"/>
                <a:cs typeface="Tahoma"/>
              </a:rPr>
            </a:br>
            <a:r>
              <a:rPr lang="en-US" sz="2000" dirty="0">
                <a:latin typeface="Tahoma"/>
                <a:cs typeface="Tahoma"/>
              </a:rPr>
              <a:t/>
            </a:r>
            <a:br>
              <a:rPr lang="en-US" sz="2000" dirty="0">
                <a:latin typeface="Tahoma"/>
                <a:cs typeface="Tahoma"/>
              </a:rPr>
            </a:br>
            <a:r>
              <a:rPr lang="en-US" sz="2000" dirty="0">
                <a:latin typeface="Tahoma"/>
                <a:cs typeface="Tahoma"/>
              </a:rPr>
              <a:t>		-	YMCA Camp Minikani</a:t>
            </a:r>
            <a:br>
              <a:rPr lang="en-US" sz="2000" dirty="0">
                <a:latin typeface="Tahoma"/>
                <a:cs typeface="Tahoma"/>
              </a:rPr>
            </a:br>
            <a:r>
              <a:rPr lang="en-US" sz="2000" dirty="0">
                <a:latin typeface="Tahoma"/>
                <a:cs typeface="Tahoma"/>
              </a:rPr>
              <a:t>		-	Rite Hite YMCA</a:t>
            </a:r>
            <a:br>
              <a:rPr lang="en-US" sz="2000" dirty="0">
                <a:latin typeface="Tahoma"/>
                <a:cs typeface="Tahoma"/>
              </a:rPr>
            </a:br>
            <a:r>
              <a:rPr lang="en-US" sz="2000" dirty="0">
                <a:latin typeface="Tahoma"/>
                <a:cs typeface="Tahoma"/>
              </a:rPr>
              <a:t>		-	</a:t>
            </a:r>
            <a:r>
              <a:rPr lang="en-US" sz="2000" dirty="0" err="1" smtClean="0">
                <a:latin typeface="Tahoma"/>
                <a:cs typeface="Tahoma"/>
              </a:rPr>
              <a:t>Northside</a:t>
            </a:r>
            <a:r>
              <a:rPr lang="en-US" sz="2000" dirty="0" smtClean="0">
                <a:latin typeface="Tahoma"/>
                <a:cs typeface="Tahoma"/>
              </a:rPr>
              <a:t> YMCA/Early Childhood Education Expansion                   </a:t>
            </a:r>
            <a:r>
              <a:rPr lang="en-US" sz="2000" dirty="0">
                <a:latin typeface="Tahoma"/>
                <a:cs typeface="Tahoma"/>
              </a:rPr>
              <a:t/>
            </a:r>
            <a:br>
              <a:rPr lang="en-US" sz="2000" dirty="0">
                <a:latin typeface="Tahoma"/>
                <a:cs typeface="Tahoma"/>
              </a:rPr>
            </a:br>
            <a:r>
              <a:rPr lang="en-US" sz="2000" dirty="0" smtClean="0">
                <a:latin typeface="Tahoma"/>
                <a:cs typeface="Tahoma"/>
              </a:rPr>
              <a:t> </a:t>
            </a:r>
            <a:r>
              <a:rPr lang="en-US" sz="2000" dirty="0">
                <a:latin typeface="Tahoma"/>
                <a:cs typeface="Tahoma"/>
              </a:rPr>
              <a:t>		- 	Neighborhood Expansion</a:t>
            </a:r>
            <a:br>
              <a:rPr lang="en-US" sz="2000" dirty="0">
                <a:latin typeface="Tahoma"/>
                <a:cs typeface="Tahoma"/>
              </a:rPr>
            </a:br>
            <a:endParaRPr lang="en-US" sz="2000" dirty="0">
              <a:latin typeface="Tahoma"/>
              <a:cs typeface="Tahoma"/>
            </a:endParaRPr>
          </a:p>
          <a:p>
            <a:pPr marL="342900" indent="-342900" eaLnBrk="1" hangingPunct="1">
              <a:buClr>
                <a:schemeClr val="accent1"/>
              </a:buClr>
              <a:buFont typeface="Arial"/>
              <a:buChar char="•"/>
              <a:defRPr/>
            </a:pPr>
            <a:r>
              <a:rPr lang="en-US" sz="2000" b="1" dirty="0">
                <a:latin typeface="Tahoma"/>
                <a:cs typeface="Tahoma"/>
              </a:rPr>
              <a:t>Leadership</a:t>
            </a:r>
            <a:r>
              <a:rPr lang="en-US" sz="2000" dirty="0">
                <a:latin typeface="Tahoma"/>
                <a:cs typeface="Tahoma"/>
              </a:rPr>
              <a:t> – It’s recommended that Camp have a traditional Leadership </a:t>
            </a:r>
            <a:r>
              <a:rPr lang="en-US" sz="2000" dirty="0" smtClean="0">
                <a:latin typeface="Tahoma"/>
                <a:cs typeface="Tahoma"/>
              </a:rPr>
              <a:t>Cabinet. Conversely</a:t>
            </a:r>
            <a:r>
              <a:rPr lang="en-US" sz="2000" dirty="0">
                <a:latin typeface="Tahoma"/>
                <a:cs typeface="Tahoma"/>
              </a:rPr>
              <a:t>, the Association Campaign have 6-8 key volunteers who will make 20 key asks.</a:t>
            </a:r>
            <a:br>
              <a:rPr lang="en-US" sz="2000" dirty="0">
                <a:latin typeface="Tahoma"/>
                <a:cs typeface="Tahoma"/>
              </a:rPr>
            </a:br>
            <a:endParaRPr lang="en-US" sz="2000" dirty="0">
              <a:latin typeface="Tahoma"/>
              <a:cs typeface="Tahoma"/>
            </a:endParaRPr>
          </a:p>
        </p:txBody>
      </p:sp>
      <p:sp>
        <p:nvSpPr>
          <p:cNvPr id="5" name="Rectangle 1027"/>
          <p:cNvSpPr txBox="1">
            <a:spLocks noChangeArrowheads="1"/>
          </p:cNvSpPr>
          <p:nvPr/>
        </p:nvSpPr>
        <p:spPr bwMode="auto">
          <a:xfrm>
            <a:off x="862013" y="585788"/>
            <a:ext cx="6911975" cy="868362"/>
          </a:xfrm>
          <a:prstGeom prst="rect">
            <a:avLst/>
          </a:prstGeom>
          <a:noFill/>
          <a:ln w="9525">
            <a:noFill/>
            <a:miter lim="800000"/>
            <a:headEnd/>
            <a:tailEnd/>
          </a:ln>
        </p:spPr>
        <p:txBody>
          <a:bodyPr/>
          <a:lstStyle/>
          <a:p>
            <a:pPr>
              <a:defRPr/>
            </a:pPr>
            <a:r>
              <a:rPr lang="en-US" sz="4000" b="1" dirty="0">
                <a:latin typeface="Tahoma"/>
                <a:ea typeface="ＭＳ Ｐゴシック" charset="-128"/>
                <a:cs typeface="Tahoma"/>
              </a:rPr>
              <a:t>Recommendations</a:t>
            </a:r>
          </a:p>
        </p:txBody>
      </p:sp>
    </p:spTree>
    <p:extLst>
      <p:ext uri="{BB962C8B-B14F-4D97-AF65-F5344CB8AC3E}">
        <p14:creationId xmlns:p14="http://schemas.microsoft.com/office/powerpoint/2010/main" val="5351160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840AD33-C578-624F-BA43-B66C0305A905}" type="slidenum">
              <a:rPr lang="en-US" sz="1200">
                <a:solidFill>
                  <a:srgbClr val="898989"/>
                </a:solidFill>
                <a:latin typeface="Calibri" charset="0"/>
              </a:rPr>
              <a:pPr eaLnBrk="1" hangingPunct="1"/>
              <a:t>38</a:t>
            </a:fld>
            <a:endParaRPr lang="en-US" sz="1200">
              <a:solidFill>
                <a:srgbClr val="898989"/>
              </a:solidFill>
              <a:latin typeface="Calibri" charset="0"/>
            </a:endParaRPr>
          </a:p>
        </p:txBody>
      </p:sp>
      <p:sp>
        <p:nvSpPr>
          <p:cNvPr id="4" name="Text Box 7"/>
          <p:cNvSpPr txBox="1">
            <a:spLocks noChangeArrowheads="1"/>
          </p:cNvSpPr>
          <p:nvPr/>
        </p:nvSpPr>
        <p:spPr bwMode="auto">
          <a:xfrm>
            <a:off x="993913" y="1291220"/>
            <a:ext cx="7636864" cy="4093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algn="just" eaLnBrk="1" hangingPunct="1">
              <a:buClr>
                <a:schemeClr val="accent1"/>
              </a:buClr>
              <a:buFont typeface="Wingdings" charset="2"/>
              <a:buChar char="Ø"/>
              <a:defRPr/>
            </a:pPr>
            <a:endParaRPr lang="en-US" sz="2000" dirty="0">
              <a:latin typeface="Tahoma"/>
              <a:cs typeface="Tahoma"/>
            </a:endParaRPr>
          </a:p>
          <a:p>
            <a:pPr marL="342900" indent="-342900" eaLnBrk="1" hangingPunct="1">
              <a:buClr>
                <a:schemeClr val="accent1"/>
              </a:buClr>
              <a:buFont typeface="Arial"/>
              <a:buChar char="•"/>
              <a:defRPr/>
            </a:pPr>
            <a:r>
              <a:rPr lang="en-US" sz="2000" b="1" dirty="0">
                <a:latin typeface="Tahoma"/>
                <a:cs typeface="Tahoma"/>
              </a:rPr>
              <a:t>Positioning</a:t>
            </a:r>
            <a:r>
              <a:rPr lang="en-US" sz="2000" dirty="0">
                <a:latin typeface="Tahoma"/>
                <a:cs typeface="Tahoma"/>
              </a:rPr>
              <a:t>. The YMCA of Metropolitan Milwaukee needs to start telling </a:t>
            </a:r>
            <a:r>
              <a:rPr lang="en-US" sz="2000" dirty="0" smtClean="0">
                <a:latin typeface="Tahoma"/>
                <a:cs typeface="Tahoma"/>
              </a:rPr>
              <a:t>its </a:t>
            </a:r>
            <a:r>
              <a:rPr lang="en-US" sz="2000" dirty="0">
                <a:latin typeface="Tahoma"/>
                <a:cs typeface="Tahoma"/>
              </a:rPr>
              <a:t>story again. Camp should be part of this wonderful story. Celebrate the 160</a:t>
            </a:r>
            <a:r>
              <a:rPr lang="en-US" sz="2000" baseline="30000" dirty="0">
                <a:latin typeface="Tahoma"/>
                <a:cs typeface="Tahoma"/>
              </a:rPr>
              <a:t>th</a:t>
            </a:r>
            <a:r>
              <a:rPr lang="en-US" sz="2000" dirty="0">
                <a:latin typeface="Tahoma"/>
                <a:cs typeface="Tahoma"/>
              </a:rPr>
              <a:t> Anniversary over the next 12 months.</a:t>
            </a:r>
            <a:br>
              <a:rPr lang="en-US" sz="2000" dirty="0">
                <a:latin typeface="Tahoma"/>
                <a:cs typeface="Tahoma"/>
              </a:rPr>
            </a:br>
            <a:endParaRPr lang="en-US" sz="2000" dirty="0">
              <a:latin typeface="Tahoma"/>
              <a:cs typeface="Tahoma"/>
            </a:endParaRPr>
          </a:p>
          <a:p>
            <a:pPr marL="342900" indent="-342900" eaLnBrk="1" hangingPunct="1">
              <a:buClr>
                <a:schemeClr val="accent1"/>
              </a:buClr>
              <a:buFont typeface="Arial"/>
              <a:buChar char="•"/>
              <a:defRPr/>
            </a:pPr>
            <a:r>
              <a:rPr lang="en-US" sz="2000" dirty="0">
                <a:latin typeface="Tahoma" charset="0"/>
                <a:cs typeface="Tahoma" charset="0"/>
              </a:rPr>
              <a:t>Specific </a:t>
            </a:r>
            <a:r>
              <a:rPr lang="en-US" sz="2000" b="1" dirty="0">
                <a:latin typeface="Tahoma" charset="0"/>
                <a:cs typeface="Tahoma" charset="0"/>
              </a:rPr>
              <a:t>donor engagement plans </a:t>
            </a:r>
            <a:r>
              <a:rPr lang="en-US" sz="2000" dirty="0">
                <a:latin typeface="Tahoma" charset="0"/>
                <a:cs typeface="Tahoma" charset="0"/>
              </a:rPr>
              <a:t>must be developed for those who may be </a:t>
            </a:r>
            <a:r>
              <a:rPr lang="en-US" sz="2000" u="sng" dirty="0">
                <a:latin typeface="Tahoma" charset="0"/>
                <a:cs typeface="Tahoma" charset="0"/>
              </a:rPr>
              <a:t>combined asks </a:t>
            </a:r>
            <a:r>
              <a:rPr lang="en-US" sz="2000" dirty="0">
                <a:latin typeface="Tahoma" charset="0"/>
                <a:cs typeface="Tahoma" charset="0"/>
              </a:rPr>
              <a:t>for both camp and association projects. Engagement and solicitation must be coordinated. </a:t>
            </a:r>
          </a:p>
          <a:p>
            <a:pPr marL="342900" indent="-342900" eaLnBrk="1" hangingPunct="1">
              <a:buClr>
                <a:schemeClr val="accent1"/>
              </a:buClr>
              <a:buFont typeface="Arial"/>
              <a:buChar char="•"/>
              <a:defRPr/>
            </a:pPr>
            <a:endParaRPr lang="en-US" sz="2000" dirty="0">
              <a:latin typeface="Tahoma"/>
              <a:cs typeface="Tahoma"/>
            </a:endParaRPr>
          </a:p>
          <a:p>
            <a:pPr marL="342900" indent="-342900" eaLnBrk="1" hangingPunct="1">
              <a:buClr>
                <a:schemeClr val="accent1"/>
              </a:buClr>
              <a:buFont typeface="Arial"/>
              <a:buChar char="•"/>
              <a:defRPr/>
            </a:pPr>
            <a:endParaRPr lang="en-US" altLang="ja-JP" sz="2000" b="1" dirty="0">
              <a:latin typeface="Tahoma"/>
              <a:cs typeface="Tahoma"/>
            </a:endParaRPr>
          </a:p>
          <a:p>
            <a:pPr marL="342900" indent="-342900" eaLnBrk="1" hangingPunct="1">
              <a:buClr>
                <a:schemeClr val="accent1"/>
              </a:buClr>
              <a:buFont typeface="Arial"/>
              <a:buChar char="•"/>
              <a:defRPr/>
            </a:pPr>
            <a:endParaRPr lang="en-US" sz="2000" dirty="0">
              <a:latin typeface="Tahoma"/>
              <a:cs typeface="Tahoma"/>
            </a:endParaRPr>
          </a:p>
        </p:txBody>
      </p:sp>
      <p:sp>
        <p:nvSpPr>
          <p:cNvPr id="5" name="Rectangle 1027"/>
          <p:cNvSpPr txBox="1">
            <a:spLocks noChangeArrowheads="1"/>
          </p:cNvSpPr>
          <p:nvPr/>
        </p:nvSpPr>
        <p:spPr bwMode="auto">
          <a:xfrm>
            <a:off x="862013" y="585788"/>
            <a:ext cx="6911975" cy="868362"/>
          </a:xfrm>
          <a:prstGeom prst="rect">
            <a:avLst/>
          </a:prstGeom>
          <a:noFill/>
          <a:ln w="9525">
            <a:noFill/>
            <a:miter lim="800000"/>
            <a:headEnd/>
            <a:tailEnd/>
          </a:ln>
        </p:spPr>
        <p:txBody>
          <a:bodyPr/>
          <a:lstStyle/>
          <a:p>
            <a:pPr>
              <a:defRPr/>
            </a:pPr>
            <a:r>
              <a:rPr lang="en-US" sz="4000" b="1" dirty="0">
                <a:latin typeface="Tahoma"/>
                <a:ea typeface="ＭＳ Ｐゴシック" charset="-128"/>
                <a:cs typeface="Tahoma"/>
              </a:rPr>
              <a:t>Recommendations</a:t>
            </a:r>
          </a:p>
        </p:txBody>
      </p:sp>
    </p:spTree>
    <p:extLst>
      <p:ext uri="{BB962C8B-B14F-4D97-AF65-F5344CB8AC3E}">
        <p14:creationId xmlns:p14="http://schemas.microsoft.com/office/powerpoint/2010/main" val="27108227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57716" cy="6868287"/>
          </a:xfrm>
          <a:prstGeom prst="rect">
            <a:avLst/>
          </a:prstGeom>
        </p:spPr>
      </p:pic>
      <p:sp>
        <p:nvSpPr>
          <p:cNvPr id="71681" name="Rectangle 7"/>
          <p:cNvSpPr>
            <a:spLocks noChangeArrowheads="1"/>
          </p:cNvSpPr>
          <p:nvPr/>
        </p:nvSpPr>
        <p:spPr bwMode="auto">
          <a:xfrm>
            <a:off x="1210646" y="2542116"/>
            <a:ext cx="5170487"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4000" b="1" dirty="0">
                <a:solidFill>
                  <a:schemeClr val="bg1"/>
                </a:solidFill>
                <a:latin typeface="Tahoma" charset="0"/>
                <a:cs typeface="Tahoma" charset="0"/>
              </a:rPr>
              <a:t>Question</a:t>
            </a:r>
            <a:r>
              <a:rPr lang="en-US" sz="4000" b="1" dirty="0">
                <a:solidFill>
                  <a:srgbClr val="FFFFFF"/>
                </a:solidFill>
                <a:latin typeface="Tahoma" charset="0"/>
                <a:cs typeface="Tahoma" charset="0"/>
              </a:rPr>
              <a:t>s?</a:t>
            </a:r>
          </a:p>
        </p:txBody>
      </p:sp>
      <p:sp>
        <p:nvSpPr>
          <p:cNvPr id="71682"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C373DF3-2D10-5049-A57A-EBA25E765EC7}" type="slidenum">
              <a:rPr lang="en-US" sz="1200">
                <a:solidFill>
                  <a:srgbClr val="898989"/>
                </a:solidFill>
                <a:latin typeface="Calibri" charset="0"/>
              </a:rPr>
              <a:pPr eaLnBrk="1" hangingPunct="1"/>
              <a:t>39</a:t>
            </a:fld>
            <a:endParaRPr lang="en-US" sz="1200">
              <a:solidFill>
                <a:srgbClr val="898989"/>
              </a:solidFill>
              <a:latin typeface="Calibri" charset="0"/>
            </a:endParaRPr>
          </a:p>
        </p:txBody>
      </p:sp>
      <p:pic>
        <p:nvPicPr>
          <p:cNvPr id="6" name="Picture 3" descr="DonorByDesignGroupLLC_white.ep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0592" y="277347"/>
            <a:ext cx="3503411" cy="938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89720" cy="6858000"/>
          </a:xfrm>
          <a:prstGeom prst="rect">
            <a:avLst/>
          </a:prstGeom>
        </p:spPr>
      </p:pic>
      <p:sp>
        <p:nvSpPr>
          <p:cNvPr id="41985"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E2628A-666B-1342-BB72-6D6CCB6A7F97}" type="slidenum">
              <a:rPr lang="en-US" sz="1200">
                <a:solidFill>
                  <a:srgbClr val="898989"/>
                </a:solidFill>
                <a:latin typeface="Calibri" charset="0"/>
              </a:rPr>
              <a:pPr eaLnBrk="1" hangingPunct="1"/>
              <a:t>4</a:t>
            </a:fld>
            <a:endParaRPr lang="en-US" sz="1200">
              <a:solidFill>
                <a:srgbClr val="898989"/>
              </a:solidFill>
              <a:latin typeface="Calibri" charset="0"/>
            </a:endParaRPr>
          </a:p>
        </p:txBody>
      </p:sp>
      <p:sp>
        <p:nvSpPr>
          <p:cNvPr id="7" name="Rounded Rectangle 6"/>
          <p:cNvSpPr/>
          <p:nvPr/>
        </p:nvSpPr>
        <p:spPr>
          <a:xfrm>
            <a:off x="-450851" y="4656059"/>
            <a:ext cx="4930985" cy="1452149"/>
          </a:xfrm>
          <a:prstGeom prst="roundRect">
            <a:avLst/>
          </a:prstGeom>
          <a:solidFill>
            <a:schemeClr val="bg1">
              <a:alpha val="6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3"/>
          <p:cNvSpPr>
            <a:spLocks noChangeArrowheads="1"/>
          </p:cNvSpPr>
          <p:nvPr/>
        </p:nvSpPr>
        <p:spPr bwMode="auto">
          <a:xfrm>
            <a:off x="-371820" y="4734853"/>
            <a:ext cx="8254247" cy="1373355"/>
          </a:xfrm>
          <a:prstGeom prst="rect">
            <a:avLst/>
          </a:prstGeom>
          <a:noFill/>
          <a:ln>
            <a:noFill/>
          </a:ln>
          <a:effectLst>
            <a:softEdge rad="88900"/>
          </a:effectLst>
        </p:spPr>
        <p:txBody>
          <a:bodyPr/>
          <a:lstStyle/>
          <a:p>
            <a:pPr lvl="2">
              <a:defRPr/>
            </a:pPr>
            <a:r>
              <a:rPr lang="en-US" sz="3600" b="1" dirty="0">
                <a:latin typeface="Tahoma"/>
                <a:cs typeface="Tahoma"/>
              </a:rPr>
              <a:t>Methodology &amp; </a:t>
            </a:r>
            <a:br>
              <a:rPr lang="en-US" sz="3600" b="1" dirty="0">
                <a:latin typeface="Tahoma"/>
                <a:cs typeface="Tahoma"/>
              </a:rPr>
            </a:br>
            <a:r>
              <a:rPr lang="en-US" sz="3600" b="1" dirty="0">
                <a:latin typeface="Tahoma"/>
                <a:cs typeface="Tahoma"/>
              </a:rPr>
              <a:t>Scope of </a:t>
            </a:r>
            <a:r>
              <a:rPr lang="en-US" sz="3600" b="1" dirty="0" smtClean="0">
                <a:latin typeface="Tahoma"/>
                <a:cs typeface="Tahoma"/>
              </a:rPr>
              <a:t>Work</a:t>
            </a:r>
            <a:endParaRPr lang="en-US" sz="2400" dirty="0">
              <a:latin typeface="Tahoma"/>
              <a:cs typeface="Tahoma"/>
            </a:endParaRPr>
          </a:p>
        </p:txBody>
      </p:sp>
      <p:pic>
        <p:nvPicPr>
          <p:cNvPr id="6" name="Picture 3" descr="DonorByDesignGroupLLC_white.ep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99966" y="242352"/>
            <a:ext cx="3503411" cy="938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Number Placeholder 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2A4703-5584-194C-8675-35A5593E4AD9}" type="slidenum">
              <a:rPr lang="en-US" sz="1200">
                <a:solidFill>
                  <a:srgbClr val="898989"/>
                </a:solidFill>
                <a:latin typeface="Calibri" charset="0"/>
              </a:rPr>
              <a:pPr eaLnBrk="1" hangingPunct="1"/>
              <a:t>5</a:t>
            </a:fld>
            <a:endParaRPr lang="en-US" sz="1200">
              <a:solidFill>
                <a:srgbClr val="898989"/>
              </a:solidFill>
              <a:latin typeface="Calibri" charset="0"/>
            </a:endParaRPr>
          </a:p>
        </p:txBody>
      </p:sp>
      <p:sp>
        <p:nvSpPr>
          <p:cNvPr id="43010" name="Rectangle 3"/>
          <p:cNvSpPr>
            <a:spLocks noGrp="1" noChangeArrowheads="1"/>
          </p:cNvSpPr>
          <p:nvPr>
            <p:ph type="title" idx="4294967295"/>
          </p:nvPr>
        </p:nvSpPr>
        <p:spPr>
          <a:xfrm>
            <a:off x="923739" y="1034370"/>
            <a:ext cx="8506883" cy="733425"/>
          </a:xfrm>
        </p:spPr>
        <p:txBody>
          <a:bodyPr anchor="t"/>
          <a:lstStyle/>
          <a:p>
            <a:pPr algn="l" eaLnBrk="1" hangingPunct="1"/>
            <a:r>
              <a:rPr lang="en-US" sz="4000" b="1" dirty="0">
                <a:latin typeface="Tahoma" charset="0"/>
                <a:ea typeface="ＭＳ Ｐゴシック" charset="0"/>
                <a:cs typeface="Tahoma" charset="0"/>
              </a:rPr>
              <a:t>Study </a:t>
            </a:r>
            <a:r>
              <a:rPr lang="en-US" sz="4000" b="1" dirty="0" smtClean="0">
                <a:latin typeface="Tahoma" charset="0"/>
                <a:ea typeface="ＭＳ Ｐゴシック" charset="0"/>
                <a:cs typeface="Tahoma" charset="0"/>
              </a:rPr>
              <a:t>Interviews</a:t>
            </a:r>
            <a:endParaRPr lang="en-US" sz="4000" b="1" dirty="0">
              <a:latin typeface="Tahoma" charset="0"/>
              <a:ea typeface="ＭＳ Ｐゴシック" charset="0"/>
              <a:cs typeface="Tahoma" charset="0"/>
            </a:endParaRPr>
          </a:p>
        </p:txBody>
      </p:sp>
      <p:sp>
        <p:nvSpPr>
          <p:cNvPr id="43011" name="Rectangle 4"/>
          <p:cNvSpPr txBox="1">
            <a:spLocks noChangeArrowheads="1"/>
          </p:cNvSpPr>
          <p:nvPr/>
        </p:nvSpPr>
        <p:spPr bwMode="auto">
          <a:xfrm>
            <a:off x="966788" y="1811533"/>
            <a:ext cx="7364412" cy="345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39725" indent="-339725" eaLnBrk="0" hangingPunct="0">
              <a:defRPr sz="2400">
                <a:solidFill>
                  <a:schemeClr val="tx1"/>
                </a:solidFill>
                <a:latin typeface="Arial" charset="0"/>
                <a:ea typeface="ＭＳ Ｐゴシック" charset="0"/>
                <a:cs typeface="ＭＳ Ｐゴシック" charset="0"/>
              </a:defRPr>
            </a:lvl1pPr>
            <a:lvl2pPr marL="798513" indent="-34448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719263" indent="-346075"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spcBef>
                <a:spcPct val="30000"/>
              </a:spcBef>
              <a:buClr>
                <a:schemeClr val="accent2"/>
              </a:buClr>
            </a:pPr>
            <a:endParaRPr lang="en-US" sz="100" dirty="0">
              <a:solidFill>
                <a:srgbClr val="000000"/>
              </a:solidFill>
              <a:latin typeface="Calibri" charset="0"/>
            </a:endParaRPr>
          </a:p>
          <a:p>
            <a:pPr defTabSz="914400" eaLnBrk="1" hangingPunct="1">
              <a:lnSpc>
                <a:spcPct val="90000"/>
              </a:lnSpc>
              <a:spcBef>
                <a:spcPct val="30000"/>
              </a:spcBef>
              <a:buClr>
                <a:schemeClr val="accent2"/>
              </a:buClr>
            </a:pPr>
            <a:endParaRPr lang="en-US" sz="100" dirty="0">
              <a:solidFill>
                <a:srgbClr val="000000"/>
              </a:solidFill>
              <a:latin typeface="Calibri" charset="0"/>
            </a:endParaRPr>
          </a:p>
          <a:p>
            <a:pPr defTabSz="914400" eaLnBrk="1" hangingPunct="1">
              <a:lnSpc>
                <a:spcPct val="90000"/>
              </a:lnSpc>
              <a:spcBef>
                <a:spcPct val="30000"/>
              </a:spcBef>
              <a:buClr>
                <a:schemeClr val="accent2"/>
              </a:buClr>
            </a:pPr>
            <a:endParaRPr lang="en-US" sz="100" dirty="0">
              <a:solidFill>
                <a:srgbClr val="000000"/>
              </a:solidFill>
              <a:latin typeface="Calibri" charset="0"/>
            </a:endParaRPr>
          </a:p>
          <a:p>
            <a:pPr defTabSz="914400" eaLnBrk="1" hangingPunct="1">
              <a:lnSpc>
                <a:spcPct val="90000"/>
              </a:lnSpc>
              <a:spcBef>
                <a:spcPct val="30000"/>
              </a:spcBef>
              <a:buClr>
                <a:schemeClr val="accent2"/>
              </a:buClr>
            </a:pPr>
            <a:endParaRPr lang="en-US" sz="100" dirty="0">
              <a:solidFill>
                <a:srgbClr val="000000"/>
              </a:solidFill>
              <a:latin typeface="Calibri" charset="0"/>
            </a:endParaRPr>
          </a:p>
          <a:p>
            <a:pPr defTabSz="914400" eaLnBrk="1" hangingPunct="1">
              <a:lnSpc>
                <a:spcPct val="90000"/>
              </a:lnSpc>
              <a:spcBef>
                <a:spcPct val="30000"/>
              </a:spcBef>
              <a:buClr>
                <a:schemeClr val="accent2"/>
              </a:buClr>
            </a:pPr>
            <a:endParaRPr lang="en-US" sz="100" dirty="0">
              <a:solidFill>
                <a:srgbClr val="000000"/>
              </a:solidFill>
              <a:latin typeface="Calibri" charset="0"/>
            </a:endParaRPr>
          </a:p>
          <a:p>
            <a:pPr marL="342900" indent="-342900" defTabSz="914400" eaLnBrk="1" hangingPunct="1">
              <a:lnSpc>
                <a:spcPct val="90000"/>
              </a:lnSpc>
              <a:spcBef>
                <a:spcPct val="30000"/>
              </a:spcBef>
              <a:spcAft>
                <a:spcPts val="600"/>
              </a:spcAft>
              <a:buClr>
                <a:schemeClr val="accent1"/>
              </a:buClr>
              <a:buFont typeface="Arial"/>
              <a:buChar char="•"/>
            </a:pPr>
            <a:r>
              <a:rPr lang="en-US" sz="2000" dirty="0">
                <a:solidFill>
                  <a:srgbClr val="0D0D0D"/>
                </a:solidFill>
                <a:latin typeface="Tahoma" charset="0"/>
                <a:cs typeface="Tahoma" charset="0"/>
              </a:rPr>
              <a:t>29 community leaders were interviewed in 26 face-to-face sessions. This list was vetted by staff and volunteers. Interviews tested the feasibility of raising $8,000,000 to support facility replacements and expansions.</a:t>
            </a:r>
          </a:p>
          <a:p>
            <a:pPr marL="342900" indent="-342900" defTabSz="914400" eaLnBrk="1" hangingPunct="1">
              <a:lnSpc>
                <a:spcPct val="90000"/>
              </a:lnSpc>
              <a:spcBef>
                <a:spcPct val="30000"/>
              </a:spcBef>
              <a:spcAft>
                <a:spcPts val="600"/>
              </a:spcAft>
              <a:buClr>
                <a:schemeClr val="accent1"/>
              </a:buClr>
              <a:buFont typeface="Arial"/>
              <a:buChar char="•"/>
            </a:pPr>
            <a:r>
              <a:rPr lang="en-US" sz="2000" dirty="0">
                <a:solidFill>
                  <a:srgbClr val="0D0D0D"/>
                </a:solidFill>
                <a:latin typeface="Tahoma" charset="0"/>
                <a:cs typeface="Tahoma" charset="0"/>
              </a:rPr>
              <a:t>In addition to Thom Peters or Robin Jordan from Donor By Design, Camp Minikani was represented by Jon McLaren, Executive Director or the camp in all interviews.</a:t>
            </a:r>
            <a:br>
              <a:rPr lang="en-US" sz="2000" dirty="0">
                <a:solidFill>
                  <a:srgbClr val="0D0D0D"/>
                </a:solidFill>
                <a:latin typeface="Tahoma" charset="0"/>
                <a:cs typeface="Tahoma" charset="0"/>
              </a:rPr>
            </a:br>
            <a:r>
              <a:rPr lang="en-US" sz="2000" dirty="0">
                <a:solidFill>
                  <a:srgbClr val="0D0D0D"/>
                </a:solidFill>
                <a:latin typeface="Tahoma" charset="0"/>
                <a:cs typeface="Tahoma" charset="0"/>
              </a:rPr>
              <a:t/>
            </a:r>
            <a:br>
              <a:rPr lang="en-US" sz="2000" dirty="0">
                <a:solidFill>
                  <a:srgbClr val="0D0D0D"/>
                </a:solidFill>
                <a:latin typeface="Tahoma" charset="0"/>
                <a:cs typeface="Tahoma" charset="0"/>
              </a:rPr>
            </a:br>
            <a:endParaRPr lang="en-US" sz="2000" dirty="0">
              <a:solidFill>
                <a:srgbClr val="0D0D0D"/>
              </a:solidFill>
              <a:latin typeface="Tahoma" charset="0"/>
              <a:cs typeface="Tahoma" charset="0"/>
            </a:endParaRPr>
          </a:p>
          <a:p>
            <a:r>
              <a:rPr lang="en-US" sz="2000" dirty="0">
                <a:solidFill>
                  <a:srgbClr val="000000"/>
                </a:solidFill>
                <a:latin typeface="Tahoma" charset="0"/>
                <a:cs typeface="Tahoma" charset="0"/>
              </a:rPr>
              <a:t/>
            </a:r>
            <a:br>
              <a:rPr lang="en-US" sz="2000" dirty="0">
                <a:solidFill>
                  <a:srgbClr val="000000"/>
                </a:solidFill>
                <a:latin typeface="Tahoma" charset="0"/>
                <a:cs typeface="Tahoma" charset="0"/>
              </a:rPr>
            </a:br>
            <a:endParaRPr lang="en-US" sz="2000" dirty="0">
              <a:solidFill>
                <a:srgbClr val="000000"/>
              </a:solidFill>
              <a:latin typeface="Tahoma" charset="0"/>
              <a:cs typeface="Tahoma" charset="0"/>
            </a:endParaRPr>
          </a:p>
          <a:p>
            <a:pPr defTabSz="914400" eaLnBrk="1" hangingPunct="1">
              <a:lnSpc>
                <a:spcPct val="90000"/>
              </a:lnSpc>
              <a:spcBef>
                <a:spcPct val="30000"/>
              </a:spcBef>
              <a:buClr>
                <a:srgbClr val="008000"/>
              </a:buClr>
            </a:pPr>
            <a:r>
              <a:rPr lang="en-US" dirty="0">
                <a:solidFill>
                  <a:srgbClr val="000000"/>
                </a:solidFill>
                <a:latin typeface="Calibri" charset="0"/>
              </a:rPr>
              <a:t/>
            </a:r>
            <a:br>
              <a:rPr lang="en-US" dirty="0">
                <a:solidFill>
                  <a:srgbClr val="000000"/>
                </a:solidFill>
                <a:latin typeface="Calibri" charset="0"/>
              </a:rPr>
            </a:br>
            <a:endParaRPr lang="en-US" dirty="0">
              <a:solidFill>
                <a:srgbClr val="000000"/>
              </a:solidFill>
              <a:latin typeface="Calibri" charset="0"/>
            </a:endParaRPr>
          </a:p>
          <a:p>
            <a:pPr defTabSz="914400" eaLnBrk="1" hangingPunct="1">
              <a:lnSpc>
                <a:spcPct val="90000"/>
              </a:lnSpc>
              <a:spcBef>
                <a:spcPct val="30000"/>
              </a:spcBef>
              <a:buClr>
                <a:schemeClr val="accent2"/>
              </a:buClr>
            </a:pPr>
            <a:endParaRPr lang="en-US" sz="1800" dirty="0">
              <a:solidFill>
                <a:srgbClr val="000000"/>
              </a:solidFill>
              <a:latin typeface="Calibri" charset="0"/>
            </a:endParaRPr>
          </a:p>
          <a:p>
            <a:pPr lvl="1" defTabSz="914400" eaLnBrk="1" hangingPunct="1">
              <a:lnSpc>
                <a:spcPct val="90000"/>
              </a:lnSpc>
              <a:spcBef>
                <a:spcPct val="30000"/>
              </a:spcBef>
              <a:buClr>
                <a:schemeClr val="accent2"/>
              </a:buClr>
              <a:buFont typeface="Symbol" charset="0"/>
              <a:buNone/>
            </a:pPr>
            <a:endParaRPr lang="en-US" sz="1800" dirty="0">
              <a:solidFill>
                <a:srgbClr val="000000"/>
              </a:solidFill>
              <a:latin typeface="Calibri" charset="0"/>
            </a:endParaRPr>
          </a:p>
          <a:p>
            <a:pPr lvl="3" defTabSz="914400" eaLnBrk="1" hangingPunct="1">
              <a:lnSpc>
                <a:spcPct val="90000"/>
              </a:lnSpc>
              <a:spcBef>
                <a:spcPct val="30000"/>
              </a:spcBef>
              <a:buClr>
                <a:schemeClr val="accent2"/>
              </a:buClr>
              <a:buFont typeface="Wingdings" charset="0"/>
              <a:buChar char="Ø"/>
            </a:pPr>
            <a:endParaRPr lang="en-US" sz="1800" i="1" dirty="0">
              <a:latin typeface="Calibri" charset="0"/>
            </a:endParaRPr>
          </a:p>
        </p:txBody>
      </p:sp>
      <p:sp>
        <p:nvSpPr>
          <p:cNvPr id="43012" name="Text Box 8"/>
          <p:cNvSpPr txBox="1">
            <a:spLocks noChangeArrowheads="1"/>
          </p:cNvSpPr>
          <p:nvPr/>
        </p:nvSpPr>
        <p:spPr bwMode="auto">
          <a:xfrm>
            <a:off x="1444625" y="2632075"/>
            <a:ext cx="1841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60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Number Placeholder 1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0E46F82-786D-934A-9394-8C475E0376FC}" type="slidenum">
              <a:rPr lang="en-US" sz="1200">
                <a:solidFill>
                  <a:srgbClr val="898989"/>
                </a:solidFill>
                <a:latin typeface="Calibri" charset="0"/>
              </a:rPr>
              <a:pPr eaLnBrk="1" hangingPunct="1"/>
              <a:t>6</a:t>
            </a:fld>
            <a:endParaRPr lang="en-US" sz="1200">
              <a:solidFill>
                <a:srgbClr val="898989"/>
              </a:solidFill>
              <a:latin typeface="Calibri" charset="0"/>
            </a:endParaRPr>
          </a:p>
        </p:txBody>
      </p:sp>
      <p:sp>
        <p:nvSpPr>
          <p:cNvPr id="45058" name="Rectangle 3"/>
          <p:cNvSpPr>
            <a:spLocks noGrp="1" noChangeArrowheads="1"/>
          </p:cNvSpPr>
          <p:nvPr>
            <p:ph type="title" idx="4294967295"/>
          </p:nvPr>
        </p:nvSpPr>
        <p:spPr>
          <a:xfrm>
            <a:off x="653288" y="803976"/>
            <a:ext cx="6935787" cy="928688"/>
          </a:xfrm>
        </p:spPr>
        <p:txBody>
          <a:bodyPr anchor="t"/>
          <a:lstStyle/>
          <a:p>
            <a:pPr algn="l" eaLnBrk="1" hangingPunct="1"/>
            <a:r>
              <a:rPr lang="en-US" sz="4000" b="1" dirty="0">
                <a:solidFill>
                  <a:srgbClr val="000000"/>
                </a:solidFill>
                <a:latin typeface="Tahoma" charset="0"/>
                <a:ea typeface="ＭＳ Ｐゴシック" charset="0"/>
                <a:cs typeface="Tahoma" charset="0"/>
              </a:rPr>
              <a:t> Key Questions</a:t>
            </a:r>
          </a:p>
        </p:txBody>
      </p:sp>
      <p:sp>
        <p:nvSpPr>
          <p:cNvPr id="45059" name="Rectangle 4"/>
          <p:cNvSpPr txBox="1">
            <a:spLocks noChangeArrowheads="1"/>
          </p:cNvSpPr>
          <p:nvPr/>
        </p:nvSpPr>
        <p:spPr bwMode="auto">
          <a:xfrm>
            <a:off x="922338" y="1376947"/>
            <a:ext cx="7508923" cy="4854174"/>
          </a:xfrm>
          <a:prstGeom prst="rect">
            <a:avLst/>
          </a:prstGeom>
          <a:noFill/>
          <a:ln>
            <a:noFill/>
          </a:ln>
          <a:extLst/>
        </p:spPr>
        <p:txBody>
          <a:bodyPr lIns="0" tIns="0" rIns="0" bIns="0"/>
          <a:lstStyle>
            <a:lvl1pPr marL="339725" indent="-33972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spcBef>
                <a:spcPct val="30000"/>
              </a:spcBef>
              <a:buClr>
                <a:schemeClr val="accent2"/>
              </a:buClr>
              <a:defRPr/>
            </a:pPr>
            <a:endParaRPr lang="en-US" sz="100" dirty="0">
              <a:latin typeface="Calibri" charset="0"/>
            </a:endParaRPr>
          </a:p>
          <a:p>
            <a:pPr defTabSz="914400" eaLnBrk="1" hangingPunct="1">
              <a:spcBef>
                <a:spcPct val="30000"/>
              </a:spcBef>
              <a:buClr>
                <a:schemeClr val="accent2"/>
              </a:buClr>
              <a:defRPr/>
            </a:pPr>
            <a:endParaRPr lang="en-US" sz="100" dirty="0">
              <a:latin typeface="Calibri" charset="0"/>
            </a:endParaRPr>
          </a:p>
          <a:p>
            <a:pPr defTabSz="914400" eaLnBrk="1" hangingPunct="1">
              <a:spcBef>
                <a:spcPct val="30000"/>
              </a:spcBef>
              <a:buClr>
                <a:schemeClr val="accent2"/>
              </a:buClr>
              <a:defRPr/>
            </a:pPr>
            <a:endParaRPr lang="en-US" sz="100" dirty="0">
              <a:latin typeface="Calibri" charset="0"/>
            </a:endParaRPr>
          </a:p>
          <a:p>
            <a:pPr marL="342900" indent="-342900" defTabSz="914400" eaLnBrk="1" hangingPunct="1">
              <a:spcBef>
                <a:spcPct val="30000"/>
              </a:spcBef>
              <a:buClr>
                <a:schemeClr val="accent1"/>
              </a:buClr>
              <a:buFont typeface="Arial"/>
              <a:buChar char="•"/>
              <a:defRPr/>
            </a:pPr>
            <a:r>
              <a:rPr lang="en-US" sz="2000" dirty="0">
                <a:latin typeface="Tahoma"/>
                <a:cs typeface="Tahoma"/>
              </a:rPr>
              <a:t>How do you feel about Camp Minikani and the YMCA?</a:t>
            </a:r>
          </a:p>
          <a:p>
            <a:pPr marL="342900" indent="-342900" defTabSz="914400" eaLnBrk="1" hangingPunct="1">
              <a:spcBef>
                <a:spcPct val="30000"/>
              </a:spcBef>
              <a:buClr>
                <a:schemeClr val="accent1"/>
              </a:buClr>
              <a:buFont typeface="Arial"/>
              <a:buChar char="•"/>
              <a:defRPr/>
            </a:pPr>
            <a:r>
              <a:rPr lang="en-US" sz="2000" dirty="0">
                <a:latin typeface="Tahoma"/>
                <a:cs typeface="Tahoma"/>
              </a:rPr>
              <a:t>How do you feel </a:t>
            </a:r>
            <a:r>
              <a:rPr lang="en-US" sz="2000" dirty="0">
                <a:solidFill>
                  <a:srgbClr val="0D0D0D"/>
                </a:solidFill>
                <a:latin typeface="Tahoma"/>
                <a:cs typeface="Tahoma"/>
              </a:rPr>
              <a:t>about the leadership of the Camp Minikani and the YMCA? </a:t>
            </a:r>
          </a:p>
          <a:p>
            <a:pPr marL="342900" indent="-342900" defTabSz="914400" eaLnBrk="1" hangingPunct="1">
              <a:spcBef>
                <a:spcPct val="30000"/>
              </a:spcBef>
              <a:buClr>
                <a:schemeClr val="accent1"/>
              </a:buClr>
              <a:buFont typeface="Arial"/>
              <a:buChar char="•"/>
              <a:defRPr/>
            </a:pPr>
            <a:r>
              <a:rPr lang="en-US" sz="2000" dirty="0">
                <a:solidFill>
                  <a:srgbClr val="0D0D0D"/>
                </a:solidFill>
                <a:latin typeface="Tahoma"/>
                <a:cs typeface="Tahoma"/>
              </a:rPr>
              <a:t>How do you feel about the proposed capital campaign?</a:t>
            </a:r>
          </a:p>
          <a:p>
            <a:pPr marL="342900" indent="-342900" defTabSz="914400" eaLnBrk="1" hangingPunct="1">
              <a:spcBef>
                <a:spcPct val="30000"/>
              </a:spcBef>
              <a:buClr>
                <a:schemeClr val="accent1"/>
              </a:buClr>
              <a:buFont typeface="Arial"/>
              <a:buChar char="•"/>
              <a:defRPr/>
            </a:pPr>
            <a:r>
              <a:rPr lang="en-US" sz="2000" dirty="0">
                <a:solidFill>
                  <a:srgbClr val="0D0D0D"/>
                </a:solidFill>
                <a:latin typeface="Tahoma"/>
                <a:cs typeface="Tahoma"/>
              </a:rPr>
              <a:t>How would you prioritize the projects?</a:t>
            </a:r>
          </a:p>
          <a:p>
            <a:pPr marL="342900" indent="-342900" defTabSz="914400" eaLnBrk="1" hangingPunct="1">
              <a:spcBef>
                <a:spcPct val="30000"/>
              </a:spcBef>
              <a:buClr>
                <a:schemeClr val="accent1"/>
              </a:buClr>
              <a:buFont typeface="Arial"/>
              <a:buChar char="•"/>
              <a:defRPr/>
            </a:pPr>
            <a:r>
              <a:rPr lang="en-US" sz="2000" dirty="0">
                <a:solidFill>
                  <a:srgbClr val="0D0D0D"/>
                </a:solidFill>
                <a:latin typeface="Tahoma"/>
                <a:cs typeface="Tahoma"/>
              </a:rPr>
              <a:t>How do you feel about the goal?</a:t>
            </a:r>
          </a:p>
          <a:p>
            <a:pPr marL="342900" indent="-342900" defTabSz="914400" eaLnBrk="1" hangingPunct="1">
              <a:spcBef>
                <a:spcPct val="30000"/>
              </a:spcBef>
              <a:buClr>
                <a:schemeClr val="accent1"/>
              </a:buClr>
              <a:buFont typeface="Arial"/>
              <a:buChar char="•"/>
              <a:defRPr/>
            </a:pPr>
            <a:r>
              <a:rPr lang="en-US" sz="2000" dirty="0">
                <a:latin typeface="Tahoma"/>
                <a:cs typeface="Tahoma"/>
              </a:rPr>
              <a:t>Where do think the top gifts will come from?</a:t>
            </a:r>
          </a:p>
          <a:p>
            <a:pPr marL="342900" indent="-342900" defTabSz="914400" eaLnBrk="1" hangingPunct="1">
              <a:spcBef>
                <a:spcPct val="30000"/>
              </a:spcBef>
              <a:buClr>
                <a:schemeClr val="accent1"/>
              </a:buClr>
              <a:buFont typeface="Arial"/>
              <a:buChar char="•"/>
              <a:defRPr/>
            </a:pPr>
            <a:r>
              <a:rPr lang="en-US" sz="2000" dirty="0">
                <a:latin typeface="Tahoma"/>
                <a:cs typeface="Tahoma"/>
              </a:rPr>
              <a:t>Who do you think must be involved in the leadership for the campaign to be successful?</a:t>
            </a:r>
          </a:p>
          <a:p>
            <a:pPr marL="342900" indent="-342900" defTabSz="914400" eaLnBrk="1" hangingPunct="1">
              <a:spcBef>
                <a:spcPct val="30000"/>
              </a:spcBef>
              <a:buClr>
                <a:schemeClr val="accent1"/>
              </a:buClr>
              <a:buFont typeface="Arial"/>
              <a:buChar char="•"/>
              <a:defRPr/>
            </a:pPr>
            <a:r>
              <a:rPr lang="en-US" sz="2000" dirty="0">
                <a:latin typeface="Tahoma"/>
                <a:cs typeface="Tahoma"/>
              </a:rPr>
              <a:t>Might you (personally) or your organization/company contribute to this effort? </a:t>
            </a:r>
          </a:p>
          <a:p>
            <a:pPr marL="342900" indent="-342900" defTabSz="914400" eaLnBrk="1" hangingPunct="1">
              <a:spcBef>
                <a:spcPct val="30000"/>
              </a:spcBef>
              <a:buClr>
                <a:schemeClr val="accent1"/>
              </a:buClr>
              <a:buFont typeface="Arial"/>
              <a:buChar char="•"/>
              <a:defRPr/>
            </a:pPr>
            <a:r>
              <a:rPr lang="en-US" sz="2000" dirty="0">
                <a:latin typeface="Tahoma"/>
                <a:cs typeface="Tahoma"/>
              </a:rPr>
              <a:t>How do you feel about launching a major initiative at this time?</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Slide Number Placeholder 1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AA02348-6605-5440-9564-AC0D2436A218}" type="slidenum">
              <a:rPr lang="en-US" sz="1200">
                <a:solidFill>
                  <a:srgbClr val="898989"/>
                </a:solidFill>
                <a:latin typeface="Calibri" charset="0"/>
              </a:rPr>
              <a:pPr eaLnBrk="1" hangingPunct="1"/>
              <a:t>7</a:t>
            </a:fld>
            <a:endParaRPr lang="en-US" sz="1200">
              <a:solidFill>
                <a:srgbClr val="898989"/>
              </a:solidFill>
              <a:latin typeface="Calibri" charset="0"/>
            </a:endParaRPr>
          </a:p>
        </p:txBody>
      </p:sp>
      <p:sp>
        <p:nvSpPr>
          <p:cNvPr id="8" name="Rectangle 3"/>
          <p:cNvSpPr txBox="1">
            <a:spLocks noChangeArrowheads="1"/>
          </p:cNvSpPr>
          <p:nvPr/>
        </p:nvSpPr>
        <p:spPr bwMode="auto">
          <a:xfrm>
            <a:off x="542664" y="311493"/>
            <a:ext cx="6935787"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Franklin Gothic Medium"/>
                <a:ea typeface="ＭＳ Ｐゴシック" charset="-128"/>
                <a:cs typeface="ＭＳ Ｐゴシック" pitchFamily="-109" charset="-128"/>
              </a:defRPr>
            </a:lvl1pPr>
            <a:lvl2pPr algn="ctr" defTabSz="457200" rtl="0" eaLnBrk="0" fontAlgn="base" hangingPunct="0">
              <a:spcBef>
                <a:spcPct val="0"/>
              </a:spcBef>
              <a:spcAft>
                <a:spcPct val="0"/>
              </a:spcAft>
              <a:defRPr sz="4400">
                <a:solidFill>
                  <a:schemeClr val="tx1"/>
                </a:solidFill>
                <a:latin typeface="Franklin Gothic Medium" charset="0"/>
                <a:ea typeface="ＭＳ Ｐゴシック" charset="-128"/>
                <a:cs typeface="ＭＳ Ｐゴシック" pitchFamily="-109" charset="-128"/>
              </a:defRPr>
            </a:lvl2pPr>
            <a:lvl3pPr algn="ctr" defTabSz="457200" rtl="0" eaLnBrk="0" fontAlgn="base" hangingPunct="0">
              <a:spcBef>
                <a:spcPct val="0"/>
              </a:spcBef>
              <a:spcAft>
                <a:spcPct val="0"/>
              </a:spcAft>
              <a:defRPr sz="4400">
                <a:solidFill>
                  <a:schemeClr val="tx1"/>
                </a:solidFill>
                <a:latin typeface="Franklin Gothic Medium" charset="0"/>
                <a:ea typeface="ＭＳ Ｐゴシック" charset="-128"/>
                <a:cs typeface="ＭＳ Ｐゴシック" pitchFamily="-109" charset="-128"/>
              </a:defRPr>
            </a:lvl3pPr>
            <a:lvl4pPr algn="ctr" defTabSz="457200" rtl="0" eaLnBrk="0" fontAlgn="base" hangingPunct="0">
              <a:spcBef>
                <a:spcPct val="0"/>
              </a:spcBef>
              <a:spcAft>
                <a:spcPct val="0"/>
              </a:spcAft>
              <a:defRPr sz="4400">
                <a:solidFill>
                  <a:schemeClr val="tx1"/>
                </a:solidFill>
                <a:latin typeface="Franklin Gothic Medium" charset="0"/>
                <a:ea typeface="ＭＳ Ｐゴシック" charset="-128"/>
                <a:cs typeface="ＭＳ Ｐゴシック" pitchFamily="-109" charset="-128"/>
              </a:defRPr>
            </a:lvl4pPr>
            <a:lvl5pPr algn="ctr" defTabSz="457200" rtl="0" eaLnBrk="0" fontAlgn="base" hangingPunct="0">
              <a:spcBef>
                <a:spcPct val="0"/>
              </a:spcBef>
              <a:spcAft>
                <a:spcPct val="0"/>
              </a:spcAft>
              <a:defRPr sz="4400">
                <a:solidFill>
                  <a:schemeClr val="tx1"/>
                </a:solidFill>
                <a:latin typeface="Franklin Gothic Medium" charset="0"/>
                <a:ea typeface="ＭＳ Ｐゴシック" charset="-128"/>
                <a:cs typeface="ＭＳ Ｐゴシック" pitchFamily="-109" charset="-128"/>
              </a:defRPr>
            </a:lvl5pPr>
            <a:lvl6pPr marL="457200" algn="ctr" defTabSz="457200" rtl="0" fontAlgn="base">
              <a:spcBef>
                <a:spcPct val="0"/>
              </a:spcBef>
              <a:spcAft>
                <a:spcPct val="0"/>
              </a:spcAft>
              <a:defRPr sz="4400">
                <a:solidFill>
                  <a:schemeClr val="tx1"/>
                </a:solidFill>
                <a:latin typeface="Franklin Gothic Medium" charset="0"/>
                <a:ea typeface="ＭＳ Ｐゴシック" charset="-128"/>
              </a:defRPr>
            </a:lvl6pPr>
            <a:lvl7pPr marL="914400" algn="ctr" defTabSz="457200" rtl="0" fontAlgn="base">
              <a:spcBef>
                <a:spcPct val="0"/>
              </a:spcBef>
              <a:spcAft>
                <a:spcPct val="0"/>
              </a:spcAft>
              <a:defRPr sz="4400">
                <a:solidFill>
                  <a:schemeClr val="tx1"/>
                </a:solidFill>
                <a:latin typeface="Franklin Gothic Medium" charset="0"/>
                <a:ea typeface="ＭＳ Ｐゴシック" charset="-128"/>
              </a:defRPr>
            </a:lvl7pPr>
            <a:lvl8pPr marL="1371600" algn="ctr" defTabSz="457200" rtl="0" fontAlgn="base">
              <a:spcBef>
                <a:spcPct val="0"/>
              </a:spcBef>
              <a:spcAft>
                <a:spcPct val="0"/>
              </a:spcAft>
              <a:defRPr sz="4400">
                <a:solidFill>
                  <a:schemeClr val="tx1"/>
                </a:solidFill>
                <a:latin typeface="Franklin Gothic Medium" charset="0"/>
                <a:ea typeface="ＭＳ Ｐゴシック" charset="-128"/>
              </a:defRPr>
            </a:lvl8pPr>
            <a:lvl9pPr marL="1828800" algn="ctr" defTabSz="457200" rtl="0" fontAlgn="base">
              <a:spcBef>
                <a:spcPct val="0"/>
              </a:spcBef>
              <a:spcAft>
                <a:spcPct val="0"/>
              </a:spcAft>
              <a:defRPr sz="4400">
                <a:solidFill>
                  <a:schemeClr val="tx1"/>
                </a:solidFill>
                <a:latin typeface="Franklin Gothic Medium" charset="0"/>
                <a:ea typeface="ＭＳ Ｐゴシック" charset="-128"/>
              </a:defRPr>
            </a:lvl9pPr>
          </a:lstStyle>
          <a:p>
            <a:pPr algn="l" eaLnBrk="1" hangingPunct="1"/>
            <a:r>
              <a:rPr lang="en-US" sz="4000" b="1" dirty="0">
                <a:solidFill>
                  <a:srgbClr val="000000"/>
                </a:solidFill>
                <a:latin typeface="Tahoma" charset="0"/>
                <a:ea typeface="ＭＳ Ｐゴシック" charset="0"/>
                <a:cs typeface="Tahoma" charset="0"/>
              </a:rPr>
              <a:t> Study Materials</a:t>
            </a:r>
          </a:p>
        </p:txBody>
      </p:sp>
      <p:pic>
        <p:nvPicPr>
          <p:cNvPr id="6" name="Picture 5" descr="DBDIc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60741" y="311493"/>
            <a:ext cx="964580" cy="696641"/>
          </a:xfrm>
          <a:prstGeom prst="rect">
            <a:avLst/>
          </a:prstGeom>
        </p:spPr>
      </p:pic>
      <p:pic>
        <p:nvPicPr>
          <p:cNvPr id="2" name="Picture 1" descr="Minikani_VBoard_FNL.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6344" y="1443701"/>
            <a:ext cx="5033611" cy="3415664"/>
          </a:xfrm>
          <a:prstGeom prst="rect">
            <a:avLst/>
          </a:prstGeom>
        </p:spPr>
      </p:pic>
      <p:pic>
        <p:nvPicPr>
          <p:cNvPr id="3" name="Picture 2" descr="Minikani_VBoard_FNL.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50548" y="2912754"/>
            <a:ext cx="5074773" cy="3443596"/>
          </a:xfrm>
          <a:prstGeom prst="rect">
            <a:avLst/>
          </a:prstGeom>
        </p:spPr>
      </p:pic>
    </p:spTree>
    <p:extLst>
      <p:ext uri="{BB962C8B-B14F-4D97-AF65-F5344CB8AC3E}">
        <p14:creationId xmlns:p14="http://schemas.microsoft.com/office/powerpoint/2010/main" val="15582449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Slide Number Placeholder 1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AA02348-6605-5440-9564-AC0D2436A218}" type="slidenum">
              <a:rPr lang="en-US" sz="1200">
                <a:solidFill>
                  <a:srgbClr val="898989"/>
                </a:solidFill>
                <a:latin typeface="Calibri" charset="0"/>
              </a:rPr>
              <a:pPr eaLnBrk="1" hangingPunct="1"/>
              <a:t>8</a:t>
            </a:fld>
            <a:endParaRPr lang="en-US" sz="1200">
              <a:solidFill>
                <a:srgbClr val="898989"/>
              </a:solidFill>
              <a:latin typeface="Calibri" charset="0"/>
            </a:endParaRPr>
          </a:p>
        </p:txBody>
      </p:sp>
      <p:sp>
        <p:nvSpPr>
          <p:cNvPr id="8" name="Rectangle 3"/>
          <p:cNvSpPr txBox="1">
            <a:spLocks noChangeArrowheads="1"/>
          </p:cNvSpPr>
          <p:nvPr/>
        </p:nvSpPr>
        <p:spPr bwMode="auto">
          <a:xfrm>
            <a:off x="542664" y="311493"/>
            <a:ext cx="6935787"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Franklin Gothic Medium"/>
                <a:ea typeface="ＭＳ Ｐゴシック" charset="-128"/>
                <a:cs typeface="ＭＳ Ｐゴシック" pitchFamily="-109" charset="-128"/>
              </a:defRPr>
            </a:lvl1pPr>
            <a:lvl2pPr algn="ctr" defTabSz="457200" rtl="0" eaLnBrk="0" fontAlgn="base" hangingPunct="0">
              <a:spcBef>
                <a:spcPct val="0"/>
              </a:spcBef>
              <a:spcAft>
                <a:spcPct val="0"/>
              </a:spcAft>
              <a:defRPr sz="4400">
                <a:solidFill>
                  <a:schemeClr val="tx1"/>
                </a:solidFill>
                <a:latin typeface="Franklin Gothic Medium" charset="0"/>
                <a:ea typeface="ＭＳ Ｐゴシック" charset="-128"/>
                <a:cs typeface="ＭＳ Ｐゴシック" pitchFamily="-109" charset="-128"/>
              </a:defRPr>
            </a:lvl2pPr>
            <a:lvl3pPr algn="ctr" defTabSz="457200" rtl="0" eaLnBrk="0" fontAlgn="base" hangingPunct="0">
              <a:spcBef>
                <a:spcPct val="0"/>
              </a:spcBef>
              <a:spcAft>
                <a:spcPct val="0"/>
              </a:spcAft>
              <a:defRPr sz="4400">
                <a:solidFill>
                  <a:schemeClr val="tx1"/>
                </a:solidFill>
                <a:latin typeface="Franklin Gothic Medium" charset="0"/>
                <a:ea typeface="ＭＳ Ｐゴシック" charset="-128"/>
                <a:cs typeface="ＭＳ Ｐゴシック" pitchFamily="-109" charset="-128"/>
              </a:defRPr>
            </a:lvl3pPr>
            <a:lvl4pPr algn="ctr" defTabSz="457200" rtl="0" eaLnBrk="0" fontAlgn="base" hangingPunct="0">
              <a:spcBef>
                <a:spcPct val="0"/>
              </a:spcBef>
              <a:spcAft>
                <a:spcPct val="0"/>
              </a:spcAft>
              <a:defRPr sz="4400">
                <a:solidFill>
                  <a:schemeClr val="tx1"/>
                </a:solidFill>
                <a:latin typeface="Franklin Gothic Medium" charset="0"/>
                <a:ea typeface="ＭＳ Ｐゴシック" charset="-128"/>
                <a:cs typeface="ＭＳ Ｐゴシック" pitchFamily="-109" charset="-128"/>
              </a:defRPr>
            </a:lvl4pPr>
            <a:lvl5pPr algn="ctr" defTabSz="457200" rtl="0" eaLnBrk="0" fontAlgn="base" hangingPunct="0">
              <a:spcBef>
                <a:spcPct val="0"/>
              </a:spcBef>
              <a:spcAft>
                <a:spcPct val="0"/>
              </a:spcAft>
              <a:defRPr sz="4400">
                <a:solidFill>
                  <a:schemeClr val="tx1"/>
                </a:solidFill>
                <a:latin typeface="Franklin Gothic Medium" charset="0"/>
                <a:ea typeface="ＭＳ Ｐゴシック" charset="-128"/>
                <a:cs typeface="ＭＳ Ｐゴシック" pitchFamily="-109" charset="-128"/>
              </a:defRPr>
            </a:lvl5pPr>
            <a:lvl6pPr marL="457200" algn="ctr" defTabSz="457200" rtl="0" fontAlgn="base">
              <a:spcBef>
                <a:spcPct val="0"/>
              </a:spcBef>
              <a:spcAft>
                <a:spcPct val="0"/>
              </a:spcAft>
              <a:defRPr sz="4400">
                <a:solidFill>
                  <a:schemeClr val="tx1"/>
                </a:solidFill>
                <a:latin typeface="Franklin Gothic Medium" charset="0"/>
                <a:ea typeface="ＭＳ Ｐゴシック" charset="-128"/>
              </a:defRPr>
            </a:lvl6pPr>
            <a:lvl7pPr marL="914400" algn="ctr" defTabSz="457200" rtl="0" fontAlgn="base">
              <a:spcBef>
                <a:spcPct val="0"/>
              </a:spcBef>
              <a:spcAft>
                <a:spcPct val="0"/>
              </a:spcAft>
              <a:defRPr sz="4400">
                <a:solidFill>
                  <a:schemeClr val="tx1"/>
                </a:solidFill>
                <a:latin typeface="Franklin Gothic Medium" charset="0"/>
                <a:ea typeface="ＭＳ Ｐゴシック" charset="-128"/>
              </a:defRPr>
            </a:lvl7pPr>
            <a:lvl8pPr marL="1371600" algn="ctr" defTabSz="457200" rtl="0" fontAlgn="base">
              <a:spcBef>
                <a:spcPct val="0"/>
              </a:spcBef>
              <a:spcAft>
                <a:spcPct val="0"/>
              </a:spcAft>
              <a:defRPr sz="4400">
                <a:solidFill>
                  <a:schemeClr val="tx1"/>
                </a:solidFill>
                <a:latin typeface="Franklin Gothic Medium" charset="0"/>
                <a:ea typeface="ＭＳ Ｐゴシック" charset="-128"/>
              </a:defRPr>
            </a:lvl8pPr>
            <a:lvl9pPr marL="1828800" algn="ctr" defTabSz="457200" rtl="0" fontAlgn="base">
              <a:spcBef>
                <a:spcPct val="0"/>
              </a:spcBef>
              <a:spcAft>
                <a:spcPct val="0"/>
              </a:spcAft>
              <a:defRPr sz="4400">
                <a:solidFill>
                  <a:schemeClr val="tx1"/>
                </a:solidFill>
                <a:latin typeface="Franklin Gothic Medium" charset="0"/>
                <a:ea typeface="ＭＳ Ｐゴシック" charset="-128"/>
              </a:defRPr>
            </a:lvl9pPr>
          </a:lstStyle>
          <a:p>
            <a:pPr algn="l" eaLnBrk="1" hangingPunct="1"/>
            <a:r>
              <a:rPr lang="en-US" sz="4000" b="1" dirty="0">
                <a:solidFill>
                  <a:srgbClr val="000000"/>
                </a:solidFill>
                <a:latin typeface="Tahoma" charset="0"/>
                <a:ea typeface="ＭＳ Ｐゴシック" charset="0"/>
                <a:cs typeface="Tahoma" charset="0"/>
              </a:rPr>
              <a:t> Study Materials</a:t>
            </a:r>
          </a:p>
        </p:txBody>
      </p:sp>
      <p:pic>
        <p:nvPicPr>
          <p:cNvPr id="4" name="Picture 3" descr="DBDIc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60741" y="311493"/>
            <a:ext cx="964580" cy="696641"/>
          </a:xfrm>
          <a:prstGeom prst="rect">
            <a:avLst/>
          </a:prstGeom>
        </p:spPr>
      </p:pic>
      <p:pic>
        <p:nvPicPr>
          <p:cNvPr id="7" name="Picture 6" descr="insert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5390" y="1386726"/>
            <a:ext cx="2818535" cy="3647516"/>
          </a:xfrm>
          <a:prstGeom prst="rect">
            <a:avLst/>
          </a:prstGeom>
          <a:ln>
            <a:solidFill>
              <a:srgbClr val="A6A6A6"/>
            </a:solidFill>
          </a:ln>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61772" y="1844841"/>
            <a:ext cx="2818535" cy="3647515"/>
          </a:xfrm>
          <a:prstGeom prst="rect">
            <a:avLst/>
          </a:prstGeom>
          <a:ln>
            <a:solidFill>
              <a:srgbClr val="A6A6A6"/>
            </a:solidFill>
          </a:ln>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97525" y="2708834"/>
            <a:ext cx="2818535" cy="3647515"/>
          </a:xfrm>
          <a:prstGeom prst="rect">
            <a:avLst/>
          </a:prstGeom>
          <a:ln>
            <a:solidFill>
              <a:srgbClr val="A6A6A6"/>
            </a:solidFill>
          </a:ln>
        </p:spPr>
      </p:pic>
    </p:spTree>
    <p:extLst>
      <p:ext uri="{BB962C8B-B14F-4D97-AF65-F5344CB8AC3E}">
        <p14:creationId xmlns:p14="http://schemas.microsoft.com/office/powerpoint/2010/main" val="342977150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42" name="Slide Number Placeholder 1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1A9E25-77A5-2B4B-9209-1DC57B980A8B}" type="slidenum">
              <a:rPr lang="en-US" sz="1200">
                <a:solidFill>
                  <a:srgbClr val="898989"/>
                </a:solidFill>
                <a:latin typeface="Calibri" charset="0"/>
              </a:rPr>
              <a:pPr eaLnBrk="1" hangingPunct="1"/>
              <a:t>9</a:t>
            </a:fld>
            <a:endParaRPr lang="en-US" sz="1200">
              <a:solidFill>
                <a:srgbClr val="898989"/>
              </a:solidFill>
              <a:latin typeface="Calibri" charset="0"/>
            </a:endParaRPr>
          </a:p>
        </p:txBody>
      </p:sp>
      <p:sp>
        <p:nvSpPr>
          <p:cNvPr id="14" name="Rectangle 3"/>
          <p:cNvSpPr txBox="1">
            <a:spLocks noChangeArrowheads="1"/>
          </p:cNvSpPr>
          <p:nvPr/>
        </p:nvSpPr>
        <p:spPr bwMode="auto">
          <a:xfrm>
            <a:off x="510381" y="629269"/>
            <a:ext cx="6935787"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Franklin Gothic Medium"/>
                <a:ea typeface="ＭＳ Ｐゴシック" charset="-128"/>
                <a:cs typeface="ＭＳ Ｐゴシック" pitchFamily="-109" charset="-128"/>
              </a:defRPr>
            </a:lvl1pPr>
            <a:lvl2pPr algn="ctr" defTabSz="457200" rtl="0" eaLnBrk="0" fontAlgn="base" hangingPunct="0">
              <a:spcBef>
                <a:spcPct val="0"/>
              </a:spcBef>
              <a:spcAft>
                <a:spcPct val="0"/>
              </a:spcAft>
              <a:defRPr sz="4400">
                <a:solidFill>
                  <a:schemeClr val="tx1"/>
                </a:solidFill>
                <a:latin typeface="Franklin Gothic Medium" charset="0"/>
                <a:ea typeface="ＭＳ Ｐゴシック" charset="-128"/>
                <a:cs typeface="ＭＳ Ｐゴシック" pitchFamily="-109" charset="-128"/>
              </a:defRPr>
            </a:lvl2pPr>
            <a:lvl3pPr algn="ctr" defTabSz="457200" rtl="0" eaLnBrk="0" fontAlgn="base" hangingPunct="0">
              <a:spcBef>
                <a:spcPct val="0"/>
              </a:spcBef>
              <a:spcAft>
                <a:spcPct val="0"/>
              </a:spcAft>
              <a:defRPr sz="4400">
                <a:solidFill>
                  <a:schemeClr val="tx1"/>
                </a:solidFill>
                <a:latin typeface="Franklin Gothic Medium" charset="0"/>
                <a:ea typeface="ＭＳ Ｐゴシック" charset="-128"/>
                <a:cs typeface="ＭＳ Ｐゴシック" pitchFamily="-109" charset="-128"/>
              </a:defRPr>
            </a:lvl3pPr>
            <a:lvl4pPr algn="ctr" defTabSz="457200" rtl="0" eaLnBrk="0" fontAlgn="base" hangingPunct="0">
              <a:spcBef>
                <a:spcPct val="0"/>
              </a:spcBef>
              <a:spcAft>
                <a:spcPct val="0"/>
              </a:spcAft>
              <a:defRPr sz="4400">
                <a:solidFill>
                  <a:schemeClr val="tx1"/>
                </a:solidFill>
                <a:latin typeface="Franklin Gothic Medium" charset="0"/>
                <a:ea typeface="ＭＳ Ｐゴシック" charset="-128"/>
                <a:cs typeface="ＭＳ Ｐゴシック" pitchFamily="-109" charset="-128"/>
              </a:defRPr>
            </a:lvl4pPr>
            <a:lvl5pPr algn="ctr" defTabSz="457200" rtl="0" eaLnBrk="0" fontAlgn="base" hangingPunct="0">
              <a:spcBef>
                <a:spcPct val="0"/>
              </a:spcBef>
              <a:spcAft>
                <a:spcPct val="0"/>
              </a:spcAft>
              <a:defRPr sz="4400">
                <a:solidFill>
                  <a:schemeClr val="tx1"/>
                </a:solidFill>
                <a:latin typeface="Franklin Gothic Medium" charset="0"/>
                <a:ea typeface="ＭＳ Ｐゴシック" charset="-128"/>
                <a:cs typeface="ＭＳ Ｐゴシック" pitchFamily="-109" charset="-128"/>
              </a:defRPr>
            </a:lvl5pPr>
            <a:lvl6pPr marL="457200" algn="ctr" defTabSz="457200" rtl="0" fontAlgn="base">
              <a:spcBef>
                <a:spcPct val="0"/>
              </a:spcBef>
              <a:spcAft>
                <a:spcPct val="0"/>
              </a:spcAft>
              <a:defRPr sz="4400">
                <a:solidFill>
                  <a:schemeClr val="tx1"/>
                </a:solidFill>
                <a:latin typeface="Franklin Gothic Medium" charset="0"/>
                <a:ea typeface="ＭＳ Ｐゴシック" charset="-128"/>
              </a:defRPr>
            </a:lvl6pPr>
            <a:lvl7pPr marL="914400" algn="ctr" defTabSz="457200" rtl="0" fontAlgn="base">
              <a:spcBef>
                <a:spcPct val="0"/>
              </a:spcBef>
              <a:spcAft>
                <a:spcPct val="0"/>
              </a:spcAft>
              <a:defRPr sz="4400">
                <a:solidFill>
                  <a:schemeClr val="tx1"/>
                </a:solidFill>
                <a:latin typeface="Franklin Gothic Medium" charset="0"/>
                <a:ea typeface="ＭＳ Ｐゴシック" charset="-128"/>
              </a:defRPr>
            </a:lvl7pPr>
            <a:lvl8pPr marL="1371600" algn="ctr" defTabSz="457200" rtl="0" fontAlgn="base">
              <a:spcBef>
                <a:spcPct val="0"/>
              </a:spcBef>
              <a:spcAft>
                <a:spcPct val="0"/>
              </a:spcAft>
              <a:defRPr sz="4400">
                <a:solidFill>
                  <a:schemeClr val="tx1"/>
                </a:solidFill>
                <a:latin typeface="Franklin Gothic Medium" charset="0"/>
                <a:ea typeface="ＭＳ Ｐゴシック" charset="-128"/>
              </a:defRPr>
            </a:lvl8pPr>
            <a:lvl9pPr marL="1828800" algn="ctr" defTabSz="457200" rtl="0" fontAlgn="base">
              <a:spcBef>
                <a:spcPct val="0"/>
              </a:spcBef>
              <a:spcAft>
                <a:spcPct val="0"/>
              </a:spcAft>
              <a:defRPr sz="4400">
                <a:solidFill>
                  <a:schemeClr val="tx1"/>
                </a:solidFill>
                <a:latin typeface="Franklin Gothic Medium" charset="0"/>
                <a:ea typeface="ＭＳ Ｐゴシック" charset="-128"/>
              </a:defRPr>
            </a:lvl9pPr>
          </a:lstStyle>
          <a:p>
            <a:pPr algn="l" eaLnBrk="1" hangingPunct="1"/>
            <a:r>
              <a:rPr lang="en-US" sz="4000" b="1" dirty="0">
                <a:solidFill>
                  <a:srgbClr val="000000"/>
                </a:solidFill>
                <a:latin typeface="Tahoma" charset="0"/>
                <a:ea typeface="ＭＳ Ｐゴシック" charset="0"/>
                <a:cs typeface="Tahoma" charset="0"/>
              </a:rPr>
              <a:t> Study Materials</a:t>
            </a:r>
          </a:p>
        </p:txBody>
      </p:sp>
      <p:pic>
        <p:nvPicPr>
          <p:cNvPr id="5" name="Picture 4" descr="DBDIc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60741" y="311493"/>
            <a:ext cx="964580" cy="696641"/>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2854" y="1557957"/>
            <a:ext cx="2449342" cy="1749530"/>
          </a:xfrm>
          <a:prstGeom prst="rect">
            <a:avLst/>
          </a:prstGeom>
          <a:ln>
            <a:solidFill>
              <a:srgbClr val="A6A6A6"/>
            </a:solidFill>
          </a:ln>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0381" y="4085529"/>
            <a:ext cx="2449342" cy="1749530"/>
          </a:xfrm>
          <a:prstGeom prst="rect">
            <a:avLst/>
          </a:prstGeom>
          <a:ln>
            <a:solidFill>
              <a:srgbClr val="A6A6A6"/>
            </a:solidFill>
          </a:ln>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39254" y="4569750"/>
            <a:ext cx="2449342" cy="1749530"/>
          </a:xfrm>
          <a:prstGeom prst="rect">
            <a:avLst/>
          </a:prstGeom>
          <a:ln>
            <a:solidFill>
              <a:srgbClr val="A6A6A6"/>
            </a:solidFill>
          </a:ln>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61426" y="4085529"/>
            <a:ext cx="2449342" cy="1749530"/>
          </a:xfrm>
          <a:prstGeom prst="rect">
            <a:avLst/>
          </a:prstGeom>
          <a:ln>
            <a:solidFill>
              <a:srgbClr val="A6A6A6"/>
            </a:solidFill>
          </a:ln>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46500" y="4606820"/>
            <a:ext cx="2449342" cy="1749530"/>
          </a:xfrm>
          <a:prstGeom prst="rect">
            <a:avLst/>
          </a:prstGeom>
          <a:ln>
            <a:solidFill>
              <a:srgbClr val="A6A6A6"/>
            </a:solidFill>
          </a:ln>
        </p:spPr>
      </p:pic>
      <p:pic>
        <p:nvPicPr>
          <p:cNvPr id="15" name="Picture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94267" y="2077312"/>
            <a:ext cx="2449342" cy="1749530"/>
          </a:xfrm>
          <a:prstGeom prst="rect">
            <a:avLst/>
          </a:prstGeom>
          <a:ln>
            <a:solidFill>
              <a:srgbClr val="A6A6A6"/>
            </a:solidFill>
          </a:ln>
        </p:spPr>
      </p:pic>
      <p:pic>
        <p:nvPicPr>
          <p:cNvPr id="2" name="Picture 1" descr="cards.jp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10381" y="1557957"/>
            <a:ext cx="2449342" cy="1749530"/>
          </a:xfrm>
          <a:prstGeom prst="rect">
            <a:avLst/>
          </a:prstGeom>
          <a:ln>
            <a:solidFill>
              <a:srgbClr val="A6A6A6"/>
            </a:solidFill>
          </a:ln>
        </p:spPr>
      </p:pic>
      <p:pic>
        <p:nvPicPr>
          <p:cNvPr id="7" name="Picture 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086097" y="2077312"/>
            <a:ext cx="2449342" cy="1749530"/>
          </a:xfrm>
          <a:prstGeom prst="rect">
            <a:avLst/>
          </a:prstGeom>
          <a:ln>
            <a:solidFill>
              <a:srgbClr val="A6A6A6"/>
            </a:solidFill>
          </a:ln>
        </p:spPr>
      </p:pic>
    </p:spTree>
    <p:extLst>
      <p:ext uri="{BB962C8B-B14F-4D97-AF65-F5344CB8AC3E}">
        <p14:creationId xmlns:p14="http://schemas.microsoft.com/office/powerpoint/2010/main" val="5819424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DBD Template Colors">
      <a:dk1>
        <a:sysClr val="windowText" lastClr="000000"/>
      </a:dk1>
      <a:lt1>
        <a:sysClr val="window" lastClr="FFFFFF"/>
      </a:lt1>
      <a:dk2>
        <a:srgbClr val="003366"/>
      </a:dk2>
      <a:lt2>
        <a:srgbClr val="3E3E3E"/>
      </a:lt2>
      <a:accent1>
        <a:srgbClr val="8CD600"/>
      </a:accent1>
      <a:accent2>
        <a:srgbClr val="F99B0C"/>
      </a:accent2>
      <a:accent3>
        <a:srgbClr val="60AFDD"/>
      </a:accent3>
      <a:accent4>
        <a:srgbClr val="260F54"/>
      </a:accent4>
      <a:accent5>
        <a:srgbClr val="D5EDEF"/>
      </a:accent5>
      <a:accent6>
        <a:srgbClr val="578401"/>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31967</TotalTime>
  <Words>2185</Words>
  <Application>Microsoft Office PowerPoint</Application>
  <PresentationFormat>On-screen Show (4:3)</PresentationFormat>
  <Paragraphs>527</Paragraphs>
  <Slides>39</Slides>
  <Notes>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39</vt:i4>
      </vt:variant>
    </vt:vector>
  </HeadingPairs>
  <TitlesOfParts>
    <vt:vector size="51" baseType="lpstr">
      <vt:lpstr>ＭＳ Ｐゴシック</vt:lpstr>
      <vt:lpstr>Arial</vt:lpstr>
      <vt:lpstr>Calibri</vt:lpstr>
      <vt:lpstr>Franklin Gothic Book</vt:lpstr>
      <vt:lpstr>Franklin Gothic Medium</vt:lpstr>
      <vt:lpstr>Symbol</vt:lpstr>
      <vt:lpstr>Tahoma</vt:lpstr>
      <vt:lpstr>Times</vt:lpstr>
      <vt:lpstr>Wingdings</vt:lpstr>
      <vt:lpstr>Office Theme</vt:lpstr>
      <vt:lpstr>1_Office Theme</vt:lpstr>
      <vt:lpstr>2_Office Theme</vt:lpstr>
      <vt:lpstr>YMCA of Metropolitan Milwaukee Summer/Fall 2018  Fundraising Feasibility Assessments</vt:lpstr>
      <vt:lpstr>PowerPoint Presentation</vt:lpstr>
      <vt:lpstr>PowerPoint Presentation</vt:lpstr>
      <vt:lpstr>PowerPoint Presentation</vt:lpstr>
      <vt:lpstr>Study Interviews</vt:lpstr>
      <vt:lpstr> Key Questions</vt:lpstr>
      <vt:lpstr>PowerPoint Presentation</vt:lpstr>
      <vt:lpstr>PowerPoint Presentation</vt:lpstr>
      <vt:lpstr>PowerPoint Presentation</vt:lpstr>
      <vt:lpstr>PowerPoint Presentation</vt:lpstr>
      <vt:lpstr>PowerPoint Presentation</vt:lpstr>
      <vt:lpstr>General Awareness and  Community Support</vt:lpstr>
      <vt:lpstr>Image</vt:lpstr>
      <vt:lpstr>PowerPoint Presentation</vt:lpstr>
      <vt:lpstr>Proposed Projects</vt:lpstr>
      <vt:lpstr>Project Prioritization</vt:lpstr>
      <vt:lpstr>Project Prioritization</vt:lpstr>
      <vt:lpstr>Feasibility</vt:lpstr>
      <vt:lpstr>PowerPoint Presentation</vt:lpstr>
      <vt:lpstr>Community Receptivity  and Environment</vt:lpstr>
      <vt:lpstr>Community Receptivity  and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Study Interviews</vt:lpstr>
      <vt:lpstr>Image</vt:lpstr>
      <vt:lpstr>Proposed Projects</vt:lpstr>
      <vt:lpstr>Project Prioritization</vt:lpstr>
      <vt:lpstr>Feasibility</vt:lpstr>
      <vt:lpstr>PowerPoint Presentation</vt:lpstr>
      <vt:lpstr>PowerPoint Presentation</vt:lpstr>
      <vt:lpstr>PowerPoint Presentation</vt:lpstr>
      <vt:lpstr>PowerPoint Presentation</vt:lpstr>
      <vt:lpstr>PowerPoint Presentation</vt:lpstr>
    </vt:vector>
  </TitlesOfParts>
  <Manager/>
  <Company>Triangle2 Partners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Lora Dow</dc:creator>
  <cp:keywords/>
  <dc:description/>
  <cp:lastModifiedBy>Piaskoski, Shana</cp:lastModifiedBy>
  <cp:revision>599</cp:revision>
  <cp:lastPrinted>2018-10-11T17:54:03Z</cp:lastPrinted>
  <dcterms:created xsi:type="dcterms:W3CDTF">2013-01-08T18:16:59Z</dcterms:created>
  <dcterms:modified xsi:type="dcterms:W3CDTF">2018-10-22T18:41:50Z</dcterms:modified>
  <cp:category/>
</cp:coreProperties>
</file>